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596" r:id="rId2"/>
    <p:sldId id="597" r:id="rId3"/>
    <p:sldId id="598" r:id="rId4"/>
    <p:sldId id="599" r:id="rId5"/>
    <p:sldId id="600" r:id="rId6"/>
    <p:sldId id="601" r:id="rId7"/>
    <p:sldId id="602" r:id="rId8"/>
    <p:sldId id="603" r:id="rId9"/>
    <p:sldId id="604" r:id="rId10"/>
    <p:sldId id="605" r:id="rId11"/>
    <p:sldId id="606" r:id="rId12"/>
    <p:sldId id="607" r:id="rId13"/>
    <p:sldId id="608" r:id="rId14"/>
    <p:sldId id="609" r:id="rId15"/>
    <p:sldId id="610" r:id="rId16"/>
    <p:sldId id="611" r:id="rId17"/>
    <p:sldId id="612" r:id="rId18"/>
    <p:sldId id="613" r:id="rId19"/>
    <p:sldId id="614" r:id="rId20"/>
    <p:sldId id="615" r:id="rId21"/>
    <p:sldId id="616" r:id="rId22"/>
    <p:sldId id="617" r:id="rId23"/>
    <p:sldId id="618" r:id="rId24"/>
    <p:sldId id="619" r:id="rId25"/>
    <p:sldId id="620" r:id="rId26"/>
    <p:sldId id="621" r:id="rId27"/>
    <p:sldId id="622" r:id="rId28"/>
    <p:sldId id="623" r:id="rId29"/>
    <p:sldId id="624" r:id="rId30"/>
    <p:sldId id="625" r:id="rId31"/>
    <p:sldId id="626" r:id="rId32"/>
    <p:sldId id="627" r:id="rId33"/>
    <p:sldId id="628" r:id="rId34"/>
    <p:sldId id="629" r:id="rId35"/>
    <p:sldId id="630" r:id="rId36"/>
    <p:sldId id="631"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314" autoAdjust="0"/>
    <p:restoredTop sz="50000"/>
  </p:normalViewPr>
  <p:slideViewPr>
    <p:cSldViewPr snapToGrid="0">
      <p:cViewPr varScale="1">
        <p:scale>
          <a:sx n="51" d="100"/>
          <a:sy n="51" d="100"/>
        </p:scale>
        <p:origin x="1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DA35E-13FC-44AF-84A0-80F310E391FE}" type="datetimeFigureOut">
              <a:rPr lang="fr-BE" smtClean="0"/>
              <a:t>9/08/21</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5CF40-D653-4649-8D48-B07737E2EAE7}" type="slidenum">
              <a:rPr lang="fr-BE" smtClean="0"/>
              <a:t>‹#›</a:t>
            </a:fld>
            <a:endParaRPr lang="fr-BE"/>
          </a:p>
        </p:txBody>
      </p:sp>
    </p:spTree>
    <p:extLst>
      <p:ext uri="{BB962C8B-B14F-4D97-AF65-F5344CB8AC3E}">
        <p14:creationId xmlns:p14="http://schemas.microsoft.com/office/powerpoint/2010/main" val="394147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Slide Image Placeholder 1">
            <a:extLst>
              <a:ext uri="{FF2B5EF4-FFF2-40B4-BE49-F238E27FC236}">
                <a16:creationId xmlns:a16="http://schemas.microsoft.com/office/drawing/2014/main" xmlns="" id="{914CBF8E-6554-442E-8FDB-74F0666A17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5539" name="Notes Placeholder 2">
            <a:extLst>
              <a:ext uri="{FF2B5EF4-FFF2-40B4-BE49-F238E27FC236}">
                <a16:creationId xmlns:a16="http://schemas.microsoft.com/office/drawing/2014/main" xmlns="" id="{4CB6F02C-8F74-4BE0-9811-A4AAEAA60C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It was a scene of heartrending pain and despondency—children crying as the domestic upheaval they were enduring threatened their comfort zone and emotional security; a frustrated mother, obviously emotional and angry. </a:t>
            </a:r>
            <a:r>
              <a:rPr lang="en-US" altLang="en-US"/>
              <a:t>“</a:t>
            </a:r>
            <a:r>
              <a:rPr lang="en-US" altLang="fr-FR"/>
              <a:t>This is the last straw!</a:t>
            </a:r>
            <a:r>
              <a:rPr lang="en-US" altLang="en-US"/>
              <a:t>”</a:t>
            </a:r>
            <a:r>
              <a:rPr lang="en-US" altLang="fr-FR"/>
              <a:t> the mother said to herself. </a:t>
            </a:r>
            <a:r>
              <a:rPr lang="en-US" altLang="en-US"/>
              <a:t>“</a:t>
            </a:r>
            <a:r>
              <a:rPr lang="en-US" altLang="fr-FR"/>
              <a:t>We can</a:t>
            </a:r>
            <a:r>
              <a:rPr lang="en-US" altLang="en-US"/>
              <a:t>’</a:t>
            </a:r>
            <a:r>
              <a:rPr lang="en-US" altLang="fr-FR"/>
              <a:t>t take it anymore!</a:t>
            </a:r>
            <a:r>
              <a:rPr lang="en-US" altLang="en-US"/>
              <a:t>”</a:t>
            </a:r>
            <a:r>
              <a:rPr lang="en-US" altLang="fr-FR"/>
              <a:t> Joe, the alcoholic father and husband, had lost yet another job. </a:t>
            </a:r>
          </a:p>
          <a:p>
            <a:pPr eaLnBrk="1" hangingPunct="1">
              <a:spcBef>
                <a:spcPct val="0"/>
              </a:spcBef>
            </a:pPr>
            <a:r>
              <a:rPr lang="en-US" altLang="fr-FR"/>
              <a:t>A pleasant, soft-spoken man, Joe generally was a kind father and considerate husband—except when under the influence of alcohol. He also was a keen and able sportsman, well liked and welcomed into the sporting circles of his town. He always could be counted on to participate in the celebrations at the clubhouse or pub after a golf game or other sporting event. As his addiction to alcohol cost him one job after another, however, he lost not only his financial security but also the many friends with whom he played, drank, and fraternized during the </a:t>
            </a:r>
            <a:r>
              <a:rPr lang="en-US" altLang="en-US"/>
              <a:t>“</a:t>
            </a:r>
            <a:r>
              <a:rPr lang="en-US" altLang="fr-FR"/>
              <a:t>better</a:t>
            </a:r>
            <a:r>
              <a:rPr lang="en-US" altLang="en-US"/>
              <a:t>”</a:t>
            </a:r>
            <a:r>
              <a:rPr lang="en-US" altLang="fr-FR"/>
              <a:t> times.</a:t>
            </a:r>
          </a:p>
          <a:p>
            <a:pPr eaLnBrk="1" hangingPunct="1">
              <a:spcBef>
                <a:spcPct val="0"/>
              </a:spcBef>
            </a:pPr>
            <a:endParaRPr lang="en-US" altLang="fr-FR"/>
          </a:p>
        </p:txBody>
      </p:sp>
      <p:sp>
        <p:nvSpPr>
          <p:cNvPr id="705540" name="Slide Number Placeholder 3">
            <a:extLst>
              <a:ext uri="{FF2B5EF4-FFF2-40B4-BE49-F238E27FC236}">
                <a16:creationId xmlns:a16="http://schemas.microsoft.com/office/drawing/2014/main" xmlns="" id="{16642313-9A36-483C-84E9-76A61151D8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C43F99C0-FADF-4F84-A41F-E6849120B5F1}" type="slidenum">
              <a:rPr lang="en-US" altLang="fr-FR">
                <a:latin typeface="Calibri" panose="020F0502020204030204" pitchFamily="34" charset="0"/>
                <a:ea typeface="MS PGothic" panose="020B0600070205080204" pitchFamily="34" charset="-128"/>
              </a:rPr>
              <a:pPr/>
              <a:t>1</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987706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Slide Image Placeholder 1">
            <a:extLst>
              <a:ext uri="{FF2B5EF4-FFF2-40B4-BE49-F238E27FC236}">
                <a16:creationId xmlns:a16="http://schemas.microsoft.com/office/drawing/2014/main" xmlns="" id="{F48A5B85-4880-4F13-92D8-56BF1BA22F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3971" name="Notes Placeholder 2">
            <a:extLst>
              <a:ext uri="{FF2B5EF4-FFF2-40B4-BE49-F238E27FC236}">
                <a16:creationId xmlns:a16="http://schemas.microsoft.com/office/drawing/2014/main" xmlns="" id="{2D535F0C-757E-4EE4-AF7A-16A344D2E9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Alcohol is a known addictive substance. The likelihood of becoming an alcoholic (euphemistically termed </a:t>
            </a:r>
            <a:r>
              <a:rPr lang="en-US" altLang="en-US"/>
              <a:t>“</a:t>
            </a:r>
            <a:r>
              <a:rPr lang="en-US" altLang="fr-FR"/>
              <a:t>problem drinker</a:t>
            </a:r>
            <a:r>
              <a:rPr lang="en-US" altLang="en-US"/>
              <a:t>”</a:t>
            </a:r>
            <a:r>
              <a:rPr lang="en-US" altLang="fr-FR"/>
              <a:t>) depends on numerous factors. The chance of alcoholism developing over a lifetime is 13 percent (13 people of every 100 who drink alcohol). If there is a first-degree relative (father, mother, uncle, aunt, grandparent) who suffered from alcohol dependence, this percentage doubles. If experimentation with alcohol begins under the age of 14 years, the percentage chance of dependence increases to 40 percent-plus!⁶ This demonstrates the importance of alcohol education from an early age and the fostering of relationships and connectedness between responsible adults and youth. Social support develops resilience, enabling youth to cope with difficult decisions and choices despite peer pressure. An additional and vital layer of protection for both young and old is a connection to a set of values, such as the principles of the Bible and walking with the risen Savior.</a:t>
            </a:r>
          </a:p>
        </p:txBody>
      </p:sp>
      <p:sp>
        <p:nvSpPr>
          <p:cNvPr id="723972" name="Slide Number Placeholder 3">
            <a:extLst>
              <a:ext uri="{FF2B5EF4-FFF2-40B4-BE49-F238E27FC236}">
                <a16:creationId xmlns:a16="http://schemas.microsoft.com/office/drawing/2014/main" xmlns="" id="{AA74F479-7604-434E-9F64-31DC33EA96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11B2AC7D-6240-4583-9518-5631585BD76B}" type="slidenum">
              <a:rPr lang="en-US" altLang="fr-FR">
                <a:latin typeface="Calibri" panose="020F0502020204030204" pitchFamily="34" charset="0"/>
                <a:ea typeface="MS PGothic" panose="020B0600070205080204" pitchFamily="34" charset="-128"/>
              </a:rPr>
              <a:pPr/>
              <a:t>10</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02040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Slide Image Placeholder 1">
            <a:extLst>
              <a:ext uri="{FF2B5EF4-FFF2-40B4-BE49-F238E27FC236}">
                <a16:creationId xmlns:a16="http://schemas.microsoft.com/office/drawing/2014/main" xmlns="" id="{1FECE259-227F-4058-94B5-2823F3A753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6019" name="Notes Placeholder 2">
            <a:extLst>
              <a:ext uri="{FF2B5EF4-FFF2-40B4-BE49-F238E27FC236}">
                <a16:creationId xmlns:a16="http://schemas.microsoft.com/office/drawing/2014/main" xmlns="" id="{CC481461-0F32-461A-8BF8-0C31943D56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Cancer is one of the leading causes of death globally. An interesting example of the relationship between drinking alcohol and cancer comes from the European Union (EU), where cancer is the second most common cause of death, with 2.5 million cancer deaths per year. It</a:t>
            </a:r>
            <a:r>
              <a:rPr lang="en-US" altLang="en-US"/>
              <a:t>’</a:t>
            </a:r>
            <a:r>
              <a:rPr lang="en-US" altLang="fr-FR"/>
              <a:t>s estimated that 10 percent of cancers in men and 3 percent of cancers in women can be attributed directly to alcohol use. It</a:t>
            </a:r>
            <a:r>
              <a:rPr lang="en-US" altLang="en-US"/>
              <a:t>’</a:t>
            </a:r>
            <a:r>
              <a:rPr lang="en-US" altLang="fr-FR"/>
              <a:t>s further estimated that 30 percent of cancers in the EU could be prevented through more healthful lifestyle choices. The 2010 Eurobarometer Report found, however, that one in five European citizens does not believe that there</a:t>
            </a:r>
            <a:r>
              <a:rPr lang="en-US" altLang="en-US"/>
              <a:t>’</a:t>
            </a:r>
            <a:r>
              <a:rPr lang="en-US" altLang="fr-FR"/>
              <a:t>s a connection between alcohol and cancer; one in ten is totally ignorant that alcohol consumption can cause cancer.⁷ Sadly, being ignorant does not spare us the consequences.</a:t>
            </a:r>
          </a:p>
          <a:p>
            <a:pPr eaLnBrk="1" hangingPunct="1">
              <a:spcBef>
                <a:spcPct val="0"/>
              </a:spcBef>
            </a:pPr>
            <a:endParaRPr lang="en-US" altLang="fr-FR"/>
          </a:p>
        </p:txBody>
      </p:sp>
      <p:sp>
        <p:nvSpPr>
          <p:cNvPr id="726020" name="Slide Number Placeholder 3">
            <a:extLst>
              <a:ext uri="{FF2B5EF4-FFF2-40B4-BE49-F238E27FC236}">
                <a16:creationId xmlns:a16="http://schemas.microsoft.com/office/drawing/2014/main" xmlns="" id="{5488393C-20E0-44AC-BA79-2AEE3F43D2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D68FBC51-4A04-47EF-886C-E2BF213A4864}" type="slidenum">
              <a:rPr lang="en-US" altLang="fr-FR">
                <a:latin typeface="Calibri" panose="020F0502020204030204" pitchFamily="34" charset="0"/>
                <a:ea typeface="MS PGothic" panose="020B0600070205080204" pitchFamily="34" charset="-128"/>
              </a:rPr>
              <a:pPr/>
              <a:t>11</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825726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Slide Image Placeholder 1">
            <a:extLst>
              <a:ext uri="{FF2B5EF4-FFF2-40B4-BE49-F238E27FC236}">
                <a16:creationId xmlns:a16="http://schemas.microsoft.com/office/drawing/2014/main" xmlns="" id="{F1608929-2F92-41F0-9E95-A4AC0A4230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8067" name="Notes Placeholder 2">
            <a:extLst>
              <a:ext uri="{FF2B5EF4-FFF2-40B4-BE49-F238E27FC236}">
                <a16:creationId xmlns:a16="http://schemas.microsoft.com/office/drawing/2014/main" xmlns="" id="{6E3F2EB4-96EF-4461-AF0C-579D26606A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Robust evidence links alcohol as a cause of breast cancer in women and colon cancer in both men and women. These findings have been summarized and reported in the World Cancer Research Fund</a:t>
            </a:r>
            <a:r>
              <a:rPr lang="en-US" altLang="en-US"/>
              <a:t>’</a:t>
            </a:r>
            <a:r>
              <a:rPr lang="en-US" altLang="fr-FR"/>
              <a:t>s comprehensive reports in 2007 and 2011.⁸ The point strongly emphasized in these and many other scientific reports is that there is no safe limit/dose of alcohol that can be recommended to avoid its carcinogenic effect. This raises serious doubts about any recommendation that alcohol be used for health benefits, even cardiac, because the associated side effects are real and dangerous.</a:t>
            </a:r>
          </a:p>
          <a:p>
            <a:pPr eaLnBrk="1" hangingPunct="1">
              <a:spcBef>
                <a:spcPct val="0"/>
              </a:spcBef>
            </a:pPr>
            <a:endParaRPr lang="en-US" altLang="fr-FR"/>
          </a:p>
          <a:p>
            <a:pPr eaLnBrk="1" hangingPunct="1">
              <a:spcBef>
                <a:spcPct val="0"/>
              </a:spcBef>
            </a:pPr>
            <a:endParaRPr lang="en-US" altLang="fr-FR"/>
          </a:p>
        </p:txBody>
      </p:sp>
      <p:sp>
        <p:nvSpPr>
          <p:cNvPr id="728068" name="Slide Number Placeholder 3">
            <a:extLst>
              <a:ext uri="{FF2B5EF4-FFF2-40B4-BE49-F238E27FC236}">
                <a16:creationId xmlns:a16="http://schemas.microsoft.com/office/drawing/2014/main" xmlns="" id="{1FD41319-52A6-42B7-8622-6438817BDB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112D1B00-F4AA-4AE6-A4F3-721BFD3D75ED}" type="slidenum">
              <a:rPr lang="en-US" altLang="fr-FR">
                <a:latin typeface="Calibri" panose="020F0502020204030204" pitchFamily="34" charset="0"/>
                <a:ea typeface="MS PGothic" panose="020B0600070205080204" pitchFamily="34" charset="-128"/>
              </a:rPr>
              <a:pPr/>
              <a:t>12</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769304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Slide Image Placeholder 1">
            <a:extLst>
              <a:ext uri="{FF2B5EF4-FFF2-40B4-BE49-F238E27FC236}">
                <a16:creationId xmlns:a16="http://schemas.microsoft.com/office/drawing/2014/main" xmlns="" id="{01F9E025-D6EE-4C86-A3CF-AD1448F4AB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0115" name="Notes Placeholder 2">
            <a:extLst>
              <a:ext uri="{FF2B5EF4-FFF2-40B4-BE49-F238E27FC236}">
                <a16:creationId xmlns:a16="http://schemas.microsoft.com/office/drawing/2014/main" xmlns="" id="{207E3B40-C11E-47F6-BFD0-6A04B7CAFE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It is well known that alcohol use is associated (often causally) with accidents of all kinds, such as road fatalities, as well as domestic violence, murder, rape, and other criminal activities. In 2010 Professor David Nutt and core-searchers published an analysis in the prestigious The Lancet medical journal showing that in the United Kingdom alcohol overall is more harmful than heroin and crack cocaine. This is because the researchers focused on the effect the drugs/toxins had not only on the user but others as well (family, community, and society). Heroin, crack cocaine, and methamphetamine were the most harmful drugs to individuals.⁹	</a:t>
            </a:r>
          </a:p>
          <a:p>
            <a:pPr eaLnBrk="1" hangingPunct="1">
              <a:spcBef>
                <a:spcPct val="0"/>
              </a:spcBef>
            </a:pPr>
            <a:r>
              <a:rPr lang="en-US" altLang="fr-FR"/>
              <a:t>Alcohol is also the leading cause of preventable mental retardation in the world. This is because alcohol readily crosses the placenta and damages the developing brain of the unborn baby. Again, there is no safe level of alcohol consumption during pregnancy.¹°</a:t>
            </a:r>
          </a:p>
          <a:p>
            <a:pPr eaLnBrk="1" hangingPunct="1">
              <a:spcBef>
                <a:spcPct val="0"/>
              </a:spcBef>
            </a:pPr>
            <a:endParaRPr lang="en-US" altLang="fr-FR"/>
          </a:p>
          <a:p>
            <a:pPr eaLnBrk="1" hangingPunct="1">
              <a:spcBef>
                <a:spcPct val="0"/>
              </a:spcBef>
            </a:pPr>
            <a:endParaRPr lang="en-US" altLang="fr-FR"/>
          </a:p>
        </p:txBody>
      </p:sp>
      <p:sp>
        <p:nvSpPr>
          <p:cNvPr id="730116" name="Slide Number Placeholder 3">
            <a:extLst>
              <a:ext uri="{FF2B5EF4-FFF2-40B4-BE49-F238E27FC236}">
                <a16:creationId xmlns:a16="http://schemas.microsoft.com/office/drawing/2014/main" xmlns="" id="{98D0E6C3-809D-4013-9534-DEA04C2DF4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A16B1A82-759E-401F-B3C5-50EF9B371629}" type="slidenum">
              <a:rPr lang="en-US" altLang="fr-FR">
                <a:latin typeface="Calibri" panose="020F0502020204030204" pitchFamily="34" charset="0"/>
                <a:ea typeface="MS PGothic" panose="020B0600070205080204" pitchFamily="34" charset="-128"/>
              </a:rPr>
              <a:pPr/>
              <a:t>13</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998994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Slide Image Placeholder 1">
            <a:extLst>
              <a:ext uri="{FF2B5EF4-FFF2-40B4-BE49-F238E27FC236}">
                <a16:creationId xmlns:a16="http://schemas.microsoft.com/office/drawing/2014/main" xmlns="" id="{15785C54-CB52-4533-B82A-77AFF98D81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2163" name="Notes Placeholder 2">
            <a:extLst>
              <a:ext uri="{FF2B5EF4-FFF2-40B4-BE49-F238E27FC236}">
                <a16:creationId xmlns:a16="http://schemas.microsoft.com/office/drawing/2014/main" xmlns="" id="{A96790FA-2AD4-4847-A860-5552C48D17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For the past 30 years alcohol has been promoted as </a:t>
            </a:r>
            <a:r>
              <a:rPr lang="en-US" altLang="en-US"/>
              <a:t>“</a:t>
            </a:r>
            <a:r>
              <a:rPr lang="en-US" altLang="fr-FR"/>
              <a:t>heart healthy</a:t>
            </a:r>
            <a:r>
              <a:rPr lang="en-US" altLang="en-US"/>
              <a:t>”</a:t>
            </a:r>
            <a:r>
              <a:rPr lang="en-US" altLang="fr-FR"/>
              <a:t> and protective against coronary artery disease. Much has been written in the popular and scientific literature on the subject. None of the scientific studies have been controlled, randomized, prospective analyses, which makes them even more subject to what are known as </a:t>
            </a:r>
            <a:r>
              <a:rPr lang="en-US" altLang="en-US"/>
              <a:t>“</a:t>
            </a:r>
            <a:r>
              <a:rPr lang="en-US" altLang="fr-FR"/>
              <a:t>confounders.</a:t>
            </a:r>
            <a:r>
              <a:rPr lang="en-US" altLang="en-US"/>
              <a:t>”</a:t>
            </a:r>
            <a:r>
              <a:rPr lang="en-US" altLang="fr-FR"/>
              <a:t> Confounders are factors that make interpretation of the results of the data being analyzed more difficult and also may result in erroneous conclusions. Naimi and other researchers concluded in 2005 that some or all of the apparent cardiac protective effect of moderate drinking may be the result of these confounders.¹¹ Other studies have sounded caution and noted that the nondrinkers included in many of the studies had more risk factors for heart disease, were less well-educated, had less access to health care and insurance, and were from poorer socioeconomic groups. Some included in the nondrinking group had been drinkers prior to the studies being done and had stopped drinking for health reasons.¹²</a:t>
            </a:r>
          </a:p>
        </p:txBody>
      </p:sp>
      <p:sp>
        <p:nvSpPr>
          <p:cNvPr id="732164" name="Slide Number Placeholder 3">
            <a:extLst>
              <a:ext uri="{FF2B5EF4-FFF2-40B4-BE49-F238E27FC236}">
                <a16:creationId xmlns:a16="http://schemas.microsoft.com/office/drawing/2014/main" xmlns="" id="{20D2617A-D7B4-4066-99ED-11AD14C7CE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43858323-E9CE-492D-8F4F-9CD8898AB734}" type="slidenum">
              <a:rPr lang="en-US" altLang="fr-FR">
                <a:latin typeface="Calibri" panose="020F0502020204030204" pitchFamily="34" charset="0"/>
                <a:ea typeface="MS PGothic" panose="020B0600070205080204" pitchFamily="34" charset="-128"/>
              </a:rPr>
              <a:pPr/>
              <a:t>14</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96892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Slide Image Placeholder 1">
            <a:extLst>
              <a:ext uri="{FF2B5EF4-FFF2-40B4-BE49-F238E27FC236}">
                <a16:creationId xmlns:a16="http://schemas.microsoft.com/office/drawing/2014/main" xmlns="" id="{CE88E639-56D7-4AB5-8B03-3AD67390EB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4211" name="Notes Placeholder 2">
            <a:extLst>
              <a:ext uri="{FF2B5EF4-FFF2-40B4-BE49-F238E27FC236}">
                <a16:creationId xmlns:a16="http://schemas.microsoft.com/office/drawing/2014/main" xmlns="" id="{8067562F-5ADB-452B-9D49-E410ED60F9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 recent paper by Dr. Boris Hansel adds weight to the view that the real explanation of positive cardiac outcomes in moderate drinkers is not that alcohol is protective, but that the average health status and healthful lifestyle in other behaviors, such as exercise and diet, are better than that of nondrinkers.¹³	</a:t>
            </a:r>
          </a:p>
          <a:p>
            <a:pPr eaLnBrk="1" hangingPunct="1">
              <a:spcBef>
                <a:spcPct val="0"/>
              </a:spcBef>
            </a:pPr>
            <a:r>
              <a:rPr lang="en-US" altLang="fr-FR"/>
              <a:t>In summary, taking into account the significant health risks related to alcohol use, it doesn</a:t>
            </a:r>
            <a:r>
              <a:rPr lang="en-US" altLang="en-US"/>
              <a:t>’</a:t>
            </a:r>
            <a:r>
              <a:rPr lang="en-US" altLang="fr-FR"/>
              <a:t>t make sense to promote its use for heart health, especially when there are proven and safe interventions for heart-disease prevention such as daily exercise and a healthful diet.</a:t>
            </a:r>
          </a:p>
          <a:p>
            <a:pPr eaLnBrk="1" hangingPunct="1">
              <a:spcBef>
                <a:spcPct val="0"/>
              </a:spcBef>
            </a:pPr>
            <a:endParaRPr lang="en-US" altLang="fr-FR"/>
          </a:p>
        </p:txBody>
      </p:sp>
      <p:sp>
        <p:nvSpPr>
          <p:cNvPr id="734212" name="Slide Number Placeholder 3">
            <a:extLst>
              <a:ext uri="{FF2B5EF4-FFF2-40B4-BE49-F238E27FC236}">
                <a16:creationId xmlns:a16="http://schemas.microsoft.com/office/drawing/2014/main" xmlns="" id="{B08BBF72-A68F-4FDF-8901-2726455B9A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D02C919A-E646-41DA-9161-2AD61B9DD8DF}" type="slidenum">
              <a:rPr lang="en-US" altLang="fr-FR">
                <a:latin typeface="Calibri" panose="020F0502020204030204" pitchFamily="34" charset="0"/>
                <a:ea typeface="MS PGothic" panose="020B0600070205080204" pitchFamily="34" charset="-128"/>
              </a:rPr>
              <a:pPr/>
              <a:t>15</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21713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Slide Image Placeholder 1">
            <a:extLst>
              <a:ext uri="{FF2B5EF4-FFF2-40B4-BE49-F238E27FC236}">
                <a16:creationId xmlns:a16="http://schemas.microsoft.com/office/drawing/2014/main" xmlns="" id="{536728D7-73AC-42F6-AF7B-C60A315A2D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6259" name="Notes Placeholder 2">
            <a:extLst>
              <a:ext uri="{FF2B5EF4-FFF2-40B4-BE49-F238E27FC236}">
                <a16:creationId xmlns:a16="http://schemas.microsoft.com/office/drawing/2014/main" xmlns="" id="{31F09803-759F-41EB-8B9F-60A8053F02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Killer Tobacco</a:t>
            </a:r>
          </a:p>
          <a:p>
            <a:pPr eaLnBrk="1" hangingPunct="1">
              <a:spcBef>
                <a:spcPct val="0"/>
              </a:spcBef>
            </a:pPr>
            <a:r>
              <a:rPr lang="en-US" altLang="fr-FR"/>
              <a:t>There is another lethal and freely available poison that is marketed in various forms—tobacco. It</a:t>
            </a:r>
            <a:r>
              <a:rPr lang="en-US" altLang="en-US"/>
              <a:t>’</a:t>
            </a:r>
            <a:r>
              <a:rPr lang="en-US" altLang="fr-FR"/>
              <a:t>s smoked, chewed, inhaled, and passed through water; all forms, however, are harmful and place the user at significant risk of disease and even death. It</a:t>
            </a:r>
            <a:r>
              <a:rPr lang="en-US" altLang="en-US"/>
              <a:t>’</a:t>
            </a:r>
            <a:r>
              <a:rPr lang="en-US" altLang="fr-FR"/>
              <a:t>s surprising that tobacco is so popular when you consider that it kills up to half its users!</a:t>
            </a:r>
          </a:p>
          <a:p>
            <a:pPr eaLnBrk="1" hangingPunct="1">
              <a:spcBef>
                <a:spcPct val="0"/>
              </a:spcBef>
              <a:buFontTx/>
              <a:buChar char="•"/>
            </a:pPr>
            <a:r>
              <a:rPr lang="en-US" altLang="fr-FR">
                <a:solidFill>
                  <a:srgbClr val="FFFFFF"/>
                </a:solidFill>
              </a:rPr>
              <a:t>Tobacco kills nearly 6 million people each year. </a:t>
            </a:r>
          </a:p>
          <a:p>
            <a:pPr eaLnBrk="1" hangingPunct="1">
              <a:spcBef>
                <a:spcPct val="0"/>
              </a:spcBef>
              <a:buFontTx/>
              <a:buChar char="•"/>
            </a:pPr>
            <a:r>
              <a:rPr lang="en-US" altLang="fr-FR">
                <a:solidFill>
                  <a:srgbClr val="FFFFFF"/>
                </a:solidFill>
              </a:rPr>
              <a:t>Nearly 80 percent of the world</a:t>
            </a:r>
            <a:r>
              <a:rPr lang="en-US" altLang="en-US">
                <a:solidFill>
                  <a:srgbClr val="FFFFFF"/>
                </a:solidFill>
              </a:rPr>
              <a:t>’</a:t>
            </a:r>
            <a:r>
              <a:rPr lang="en-US" altLang="fr-FR">
                <a:solidFill>
                  <a:srgbClr val="FFFFFF"/>
                </a:solidFill>
              </a:rPr>
              <a:t>s 1 billion smokers live in low- and middle-income countries.</a:t>
            </a:r>
          </a:p>
        </p:txBody>
      </p:sp>
      <p:sp>
        <p:nvSpPr>
          <p:cNvPr id="736260" name="Slide Number Placeholder 3">
            <a:extLst>
              <a:ext uri="{FF2B5EF4-FFF2-40B4-BE49-F238E27FC236}">
                <a16:creationId xmlns:a16="http://schemas.microsoft.com/office/drawing/2014/main" xmlns="" id="{1EBF85DC-D3C1-4DD5-961F-71E7A1289E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6E750D5D-8151-4DE2-BF99-6EC6CFD32910}" type="slidenum">
              <a:rPr lang="en-US" altLang="fr-FR">
                <a:latin typeface="Calibri" panose="020F0502020204030204" pitchFamily="34" charset="0"/>
                <a:ea typeface="MS PGothic" panose="020B0600070205080204" pitchFamily="34" charset="-128"/>
              </a:rPr>
              <a:pPr/>
              <a:t>16</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93466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Slide Image Placeholder 1">
            <a:extLst>
              <a:ext uri="{FF2B5EF4-FFF2-40B4-BE49-F238E27FC236}">
                <a16:creationId xmlns:a16="http://schemas.microsoft.com/office/drawing/2014/main" xmlns="" id="{7874C855-AAB2-48D3-9D30-5E9109AB18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xmlns="" id="{3DDB20A8-AE6A-4D70-8166-F0DF4FC9938A}"/>
              </a:ext>
            </a:extLst>
          </p:cNvPr>
          <p:cNvSpPr>
            <a:spLocks noGrp="1"/>
          </p:cNvSpPr>
          <p:nvPr>
            <p:ph type="body" idx="1"/>
          </p:nvPr>
        </p:nvSpPr>
        <p:spPr/>
        <p:txBody>
          <a:bodyPr/>
          <a:lstStyle/>
          <a:p>
            <a:pPr marL="171450" indent="-171450" eaLnBrk="1" fontAlgn="auto" hangingPunct="1">
              <a:spcBef>
                <a:spcPts val="0"/>
              </a:spcBef>
              <a:spcAft>
                <a:spcPts val="0"/>
              </a:spcAft>
              <a:buFont typeface="Arial" pitchFamily="34" charset="0"/>
              <a:buChar char="•"/>
              <a:defRPr/>
            </a:pPr>
            <a:r>
              <a:rPr lang="en-US" dirty="0">
                <a:solidFill>
                  <a:srgbClr val="FFFFFF"/>
                </a:solidFill>
                <a:ea typeface="+mn-ea"/>
              </a:rPr>
              <a:t>Consumption of tobacco products is increasing globally.</a:t>
            </a:r>
          </a:p>
          <a:p>
            <a:pPr marL="171450" indent="-171450" eaLnBrk="1" fontAlgn="auto" hangingPunct="1">
              <a:spcBef>
                <a:spcPts val="0"/>
              </a:spcBef>
              <a:spcAft>
                <a:spcPts val="0"/>
              </a:spcAft>
              <a:buFont typeface="Arial" pitchFamily="34" charset="0"/>
              <a:buChar char="•"/>
              <a:defRPr/>
            </a:pPr>
            <a:r>
              <a:rPr lang="en-US" dirty="0">
                <a:solidFill>
                  <a:srgbClr val="FFFFFF"/>
                </a:solidFill>
                <a:ea typeface="+mn-ea"/>
              </a:rPr>
              <a:t>Approximately 1 person dies every 6 seconds as a result of tobacco-related causes.</a:t>
            </a:r>
          </a:p>
          <a:p>
            <a:pPr marL="171450" indent="-171450" eaLnBrk="1" fontAlgn="auto" hangingPunct="1">
              <a:spcBef>
                <a:spcPts val="0"/>
              </a:spcBef>
              <a:spcAft>
                <a:spcPts val="0"/>
              </a:spcAft>
              <a:buFont typeface="Arial" pitchFamily="34" charset="0"/>
              <a:buChar char="•"/>
              <a:defRPr/>
            </a:pPr>
            <a:r>
              <a:rPr lang="en-US" dirty="0">
                <a:solidFill>
                  <a:srgbClr val="FFFFFF"/>
                </a:solidFill>
                <a:ea typeface="+mn-ea"/>
              </a:rPr>
              <a:t>Up to half of current users will eventually die of a tobacco-related disease.</a:t>
            </a:r>
          </a:p>
          <a:p>
            <a:pPr eaLnBrk="1" fontAlgn="auto" hangingPunct="1">
              <a:spcBef>
                <a:spcPts val="0"/>
              </a:spcBef>
              <a:spcAft>
                <a:spcPts val="0"/>
              </a:spcAft>
              <a:defRPr/>
            </a:pPr>
            <a:endParaRPr lang="en-US" dirty="0">
              <a:ea typeface="+mn-ea"/>
            </a:endParaRPr>
          </a:p>
        </p:txBody>
      </p:sp>
      <p:sp>
        <p:nvSpPr>
          <p:cNvPr id="738308" name="Slide Number Placeholder 3">
            <a:extLst>
              <a:ext uri="{FF2B5EF4-FFF2-40B4-BE49-F238E27FC236}">
                <a16:creationId xmlns:a16="http://schemas.microsoft.com/office/drawing/2014/main" xmlns="" id="{7A71DD76-D36B-450B-BF9B-A807AAC6D9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408FBC2E-BD2B-436D-B99D-430706D15C07}" type="slidenum">
              <a:rPr lang="en-US" altLang="fr-FR">
                <a:latin typeface="Calibri" panose="020F0502020204030204" pitchFamily="34" charset="0"/>
                <a:ea typeface="MS PGothic" panose="020B0600070205080204" pitchFamily="34" charset="-128"/>
              </a:rPr>
              <a:pPr/>
              <a:t>17</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880346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Slide Image Placeholder 1">
            <a:extLst>
              <a:ext uri="{FF2B5EF4-FFF2-40B4-BE49-F238E27FC236}">
                <a16:creationId xmlns:a16="http://schemas.microsoft.com/office/drawing/2014/main" xmlns="" id="{D59C28A3-870D-46AD-BF92-CD140B864B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0355" name="Notes Placeholder 2">
            <a:extLst>
              <a:ext uri="{FF2B5EF4-FFF2-40B4-BE49-F238E27FC236}">
                <a16:creationId xmlns:a16="http://schemas.microsoft.com/office/drawing/2014/main" xmlns="" id="{D3BAAA95-634C-47D4-BAB0-5BE36E5300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Tobacco is a gradual killer. There</a:t>
            </a:r>
            <a:r>
              <a:rPr lang="en-US" altLang="en-US"/>
              <a:t>’</a:t>
            </a:r>
            <a:r>
              <a:rPr lang="en-US" altLang="fr-FR"/>
              <a:t>s a lag of several years between initiation of tobacco use and when the user</a:t>
            </a:r>
            <a:r>
              <a:rPr lang="en-US" altLang="en-US"/>
              <a:t>’</a:t>
            </a:r>
            <a:r>
              <a:rPr lang="en-US" altLang="fr-FR"/>
              <a:t>s health suffers. It</a:t>
            </a:r>
            <a:r>
              <a:rPr lang="en-US" altLang="en-US"/>
              <a:t>’</a:t>
            </a:r>
            <a:r>
              <a:rPr lang="en-US" altLang="fr-FR"/>
              <a:t>s one of the most significant public health threats the world has ever faced, killing not only the user but often negatively impacting the health of, or even killing, those who are exposed to secondhand tobacco smoke.	</a:t>
            </a:r>
          </a:p>
          <a:p>
            <a:pPr eaLnBrk="1" hangingPunct="1">
              <a:spcBef>
                <a:spcPct val="0"/>
              </a:spcBef>
            </a:pPr>
            <a:r>
              <a:rPr lang="en-US" altLang="fr-FR"/>
              <a:t>Secondhand smoke (SHS) by definition is the smoke that fills restaurants, offices, homes, and any enclosed space in which tobacco products including cigarettes, cigars, pipes, bidis, and water pipes (shisha) are burned. There is no safe level of exposure to secondhand smoke. It</a:t>
            </a:r>
            <a:r>
              <a:rPr lang="en-US" altLang="en-US"/>
              <a:t>’</a:t>
            </a:r>
            <a:r>
              <a:rPr lang="en-US" altLang="fr-FR"/>
              <a:t>s a proven cause of cardiovascular and respiratory disease in adults, including lung cancer and coronary heart disease. SHS also is associated with Sudden Infant Death Syndrome (SIDS) and causes low birth weight in pregnant women. Children exposed to SHS have an increased incidence of upper- and lower-respiratory infections.</a:t>
            </a:r>
          </a:p>
          <a:p>
            <a:pPr eaLnBrk="1" hangingPunct="1">
              <a:spcBef>
                <a:spcPct val="0"/>
              </a:spcBef>
            </a:pPr>
            <a:endParaRPr lang="en-US" altLang="fr-FR"/>
          </a:p>
        </p:txBody>
      </p:sp>
      <p:sp>
        <p:nvSpPr>
          <p:cNvPr id="740356" name="Slide Number Placeholder 3">
            <a:extLst>
              <a:ext uri="{FF2B5EF4-FFF2-40B4-BE49-F238E27FC236}">
                <a16:creationId xmlns:a16="http://schemas.microsoft.com/office/drawing/2014/main" xmlns="" id="{D85C4617-57E3-4DB8-AD77-880C391FAB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83FDFB6E-596A-4669-8507-B2C880A49E62}" type="slidenum">
              <a:rPr lang="en-US" altLang="fr-FR">
                <a:latin typeface="Calibri" panose="020F0502020204030204" pitchFamily="34" charset="0"/>
                <a:ea typeface="MS PGothic" panose="020B0600070205080204" pitchFamily="34" charset="-128"/>
              </a:rPr>
              <a:pPr/>
              <a:t>18</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411826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Slide Image Placeholder 1">
            <a:extLst>
              <a:ext uri="{FF2B5EF4-FFF2-40B4-BE49-F238E27FC236}">
                <a16:creationId xmlns:a16="http://schemas.microsoft.com/office/drawing/2014/main" xmlns="" id="{C5D43CC1-81DA-4F1C-9CC3-BC318CFDF97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2403" name="Notes Placeholder 2">
            <a:extLst>
              <a:ext uri="{FF2B5EF4-FFF2-40B4-BE49-F238E27FC236}">
                <a16:creationId xmlns:a16="http://schemas.microsoft.com/office/drawing/2014/main" xmlns="" id="{868E4534-32D9-415A-B378-0E05305D54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All these complications, both from primary inhalation of tobacco smoke and SHS exposure, result from the many toxins, chemicals, and nicotine in tobacco smoke. There are more than 2,000 chemicals in tobacco smoke; at least 250 of these are known to be harmful, and more than 50 are known carcinogens (initiate cancer).</a:t>
            </a:r>
          </a:p>
          <a:p>
            <a:pPr eaLnBrk="1" hangingPunct="1">
              <a:spcBef>
                <a:spcPct val="0"/>
              </a:spcBef>
            </a:pPr>
            <a:r>
              <a:rPr lang="en-US" altLang="fr-FR"/>
              <a:t>Tobacco is a </a:t>
            </a:r>
            <a:r>
              <a:rPr lang="en-US" altLang="en-US"/>
              <a:t>“</a:t>
            </a:r>
            <a:r>
              <a:rPr lang="en-US" altLang="fr-FR"/>
              <a:t>gateway drug.</a:t>
            </a:r>
            <a:r>
              <a:rPr lang="en-US" altLang="en-US"/>
              <a:t>”</a:t>
            </a:r>
            <a:r>
              <a:rPr lang="en-US" altLang="fr-FR"/>
              <a:t>¹⁴ This means that people who are exposed to tobacco are on the threshold of using and becoming addicted to other drugs, such as marijuana, methamphetamine, cocaine, and heroin. This is particularly significant when considering tobacco use by young people, which is becoming more common in many parts of the world. The age of debut is getting younger, as well. Long-term addiction to tobacco is also more likely when individuals initiate smoking at a young age.</a:t>
            </a:r>
          </a:p>
          <a:p>
            <a:pPr eaLnBrk="1" hangingPunct="1">
              <a:spcBef>
                <a:spcPct val="0"/>
              </a:spcBef>
            </a:pPr>
            <a:endParaRPr lang="en-US" altLang="fr-FR"/>
          </a:p>
        </p:txBody>
      </p:sp>
      <p:sp>
        <p:nvSpPr>
          <p:cNvPr id="742404" name="Slide Number Placeholder 3">
            <a:extLst>
              <a:ext uri="{FF2B5EF4-FFF2-40B4-BE49-F238E27FC236}">
                <a16:creationId xmlns:a16="http://schemas.microsoft.com/office/drawing/2014/main" xmlns="" id="{8BD0DFE8-3D4D-4D7B-A26F-D90CEB127E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6B383220-7E36-4A00-8F4F-7DCB26F224BE}" type="slidenum">
              <a:rPr lang="en-US" altLang="fr-FR">
                <a:latin typeface="Calibri" panose="020F0502020204030204" pitchFamily="34" charset="0"/>
                <a:ea typeface="MS PGothic" panose="020B0600070205080204" pitchFamily="34" charset="-128"/>
              </a:rPr>
              <a:pPr/>
              <a:t>19</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92532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Slide Image Placeholder 1">
            <a:extLst>
              <a:ext uri="{FF2B5EF4-FFF2-40B4-BE49-F238E27FC236}">
                <a16:creationId xmlns:a16="http://schemas.microsoft.com/office/drawing/2014/main" xmlns="" id="{AEF9B8BB-FB62-4470-8E02-3A67A8924D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7587" name="Notes Placeholder 2">
            <a:extLst>
              <a:ext uri="{FF2B5EF4-FFF2-40B4-BE49-F238E27FC236}">
                <a16:creationId xmlns:a16="http://schemas.microsoft.com/office/drawing/2014/main" xmlns="" id="{25174D48-0CA6-4A3D-AFDE-A2858ECDE2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Joe</a:t>
            </a:r>
            <a:r>
              <a:rPr lang="en-US" altLang="en-US"/>
              <a:t>’</a:t>
            </a:r>
            <a:r>
              <a:rPr lang="en-US" altLang="fr-FR"/>
              <a:t>s problem was not only with alcohol; he also smoked cigarettes. Not even the diagnosis of cancer of the larynx motivated him to stop smoking for more than a few months. Life-threatening diagnoses such as heart attack and cancer often lead to only short-term lifestyle changes. The sobering reality is that something more is needed to effect meaningful and long-term changes in our established behavior. Joe</a:t>
            </a:r>
            <a:r>
              <a:rPr lang="en-US" altLang="en-US"/>
              <a:t>’</a:t>
            </a:r>
            <a:r>
              <a:rPr lang="en-US" altLang="fr-FR"/>
              <a:t>s sad story bears witness to this pattern, described best in his own words during his numerous but short-lived periods of recovery: </a:t>
            </a:r>
            <a:r>
              <a:rPr lang="en-US" altLang="en-US"/>
              <a:t>“</a:t>
            </a:r>
            <a:r>
              <a:rPr lang="en-US" altLang="fr-FR"/>
              <a:t>I can control tobacco and alcohol; they are not my master!</a:t>
            </a:r>
            <a:r>
              <a:rPr lang="en-US" altLang="en-US"/>
              <a:t>”</a:t>
            </a:r>
            <a:r>
              <a:rPr lang="en-US" altLang="fr-FR"/>
              <a:t> The sad reality is that they were his master, and Joe was, in fact, their slave.</a:t>
            </a:r>
          </a:p>
          <a:p>
            <a:pPr eaLnBrk="1" hangingPunct="1">
              <a:spcBef>
                <a:spcPct val="0"/>
              </a:spcBef>
            </a:pPr>
            <a:r>
              <a:rPr lang="en-US" altLang="fr-FR"/>
              <a:t>Joe</a:t>
            </a:r>
            <a:r>
              <a:rPr lang="en-US" altLang="en-US"/>
              <a:t>’</a:t>
            </a:r>
            <a:r>
              <a:rPr lang="en-US" altLang="fr-FR"/>
              <a:t>s difficulties as a result of his love affair with alcohol affected many others, especially those in his family. Two of his four children also became alcoholics.</a:t>
            </a:r>
          </a:p>
          <a:p>
            <a:pPr eaLnBrk="1" hangingPunct="1">
              <a:spcBef>
                <a:spcPct val="0"/>
              </a:spcBef>
            </a:pPr>
            <a:endParaRPr lang="en-US" altLang="fr-FR"/>
          </a:p>
        </p:txBody>
      </p:sp>
      <p:sp>
        <p:nvSpPr>
          <p:cNvPr id="707588" name="Slide Number Placeholder 3">
            <a:extLst>
              <a:ext uri="{FF2B5EF4-FFF2-40B4-BE49-F238E27FC236}">
                <a16:creationId xmlns:a16="http://schemas.microsoft.com/office/drawing/2014/main" xmlns="" id="{CDED4AA7-4805-4F61-9992-B91B17F4EB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34B6B68E-9F54-4D3D-B676-F17CDDB6E4B6}" type="slidenum">
              <a:rPr lang="en-US" altLang="fr-FR">
                <a:latin typeface="Calibri" panose="020F0502020204030204" pitchFamily="34" charset="0"/>
                <a:ea typeface="MS PGothic" panose="020B0600070205080204" pitchFamily="34" charset="-128"/>
              </a:rPr>
              <a:pPr/>
              <a:t>2</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292413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Slide Image Placeholder 1">
            <a:extLst>
              <a:ext uri="{FF2B5EF4-FFF2-40B4-BE49-F238E27FC236}">
                <a16:creationId xmlns:a16="http://schemas.microsoft.com/office/drawing/2014/main" xmlns="" id="{90A0E746-A38D-4E37-9F5C-A261567794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4451" name="Notes Placeholder 2">
            <a:extLst>
              <a:ext uri="{FF2B5EF4-FFF2-40B4-BE49-F238E27FC236}">
                <a16:creationId xmlns:a16="http://schemas.microsoft.com/office/drawing/2014/main" xmlns="" id="{EB521291-A839-4075-BF9D-B554D0A661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In summary, both alcohol and tobacco are extremely dangerous substances. Scientific evidence and public health statistics show them to be leading killers in the world today. Of course, it</a:t>
            </a:r>
            <a:r>
              <a:rPr lang="en-US" altLang="en-US"/>
              <a:t>’</a:t>
            </a:r>
            <a:r>
              <a:rPr lang="en-US" altLang="fr-FR"/>
              <a:t>s left to one</a:t>
            </a:r>
            <a:r>
              <a:rPr lang="en-US" altLang="en-US"/>
              <a:t>’</a:t>
            </a:r>
            <a:r>
              <a:rPr lang="en-US" altLang="fr-FR"/>
              <a:t>s personal choices as to whether to indulge, and this is where temperance has such a wise safeguard: avoid all things harmful! The facts surely speak for themselves.</a:t>
            </a:r>
          </a:p>
          <a:p>
            <a:pPr eaLnBrk="1" hangingPunct="1">
              <a:spcBef>
                <a:spcPct val="0"/>
              </a:spcBef>
            </a:pPr>
            <a:endParaRPr lang="en-US" altLang="fr-FR"/>
          </a:p>
        </p:txBody>
      </p:sp>
      <p:sp>
        <p:nvSpPr>
          <p:cNvPr id="744452" name="Slide Number Placeholder 3">
            <a:extLst>
              <a:ext uri="{FF2B5EF4-FFF2-40B4-BE49-F238E27FC236}">
                <a16:creationId xmlns:a16="http://schemas.microsoft.com/office/drawing/2014/main" xmlns="" id="{FF472816-2F9A-42F1-BD76-4E8EF22649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D4404799-539C-46A5-9E1D-632234AAB3E0}" type="slidenum">
              <a:rPr lang="en-US" altLang="fr-FR">
                <a:latin typeface="Calibri" panose="020F0502020204030204" pitchFamily="34" charset="0"/>
                <a:ea typeface="MS PGothic" panose="020B0600070205080204" pitchFamily="34" charset="-128"/>
              </a:rPr>
              <a:pPr/>
              <a:t>20</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762924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Slide Image Placeholder 1">
            <a:extLst>
              <a:ext uri="{FF2B5EF4-FFF2-40B4-BE49-F238E27FC236}">
                <a16:creationId xmlns:a16="http://schemas.microsoft.com/office/drawing/2014/main" xmlns="" id="{1F81A0CC-A072-4E08-A7AA-F55A601510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6499" name="Notes Placeholder 2">
            <a:extLst>
              <a:ext uri="{FF2B5EF4-FFF2-40B4-BE49-F238E27FC236}">
                <a16:creationId xmlns:a16="http://schemas.microsoft.com/office/drawing/2014/main" xmlns="" id="{3A7092B4-961A-4D11-8584-AA2536A441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Joe</a:t>
            </a:r>
            <a:r>
              <a:rPr lang="en-US" altLang="en-US"/>
              <a:t>’</a:t>
            </a:r>
            <a:r>
              <a:rPr lang="en-US" altLang="fr-FR"/>
              <a:t>s story reveals the consequences of failing to avoid all things harmful. As we take stock of our own lives there may be areas in which we lack balance such as sleeping too little, working too hard, not exercising enough (or maybe overdoing it), eating too much, and the list goes on. We may even abuse social media or the availability of the Internet with its seductive and misleading pornography menus. These forms of technology are good in themselves but potentially addictive when not used judiciously. Even the most strong-willed among us is unable to achieve true balance in all things without a strong reliance on the power of our gracious and Almighty God, who not only made us but is able to sustain us and strengthen our will and ability to make wise choices. </a:t>
            </a:r>
          </a:p>
          <a:p>
            <a:pPr eaLnBrk="1" hangingPunct="1">
              <a:spcBef>
                <a:spcPct val="0"/>
              </a:spcBef>
            </a:pPr>
            <a:r>
              <a:rPr lang="en-US" altLang="fr-FR"/>
              <a:t>	</a:t>
            </a:r>
          </a:p>
        </p:txBody>
      </p:sp>
      <p:sp>
        <p:nvSpPr>
          <p:cNvPr id="746500" name="Slide Number Placeholder 3">
            <a:extLst>
              <a:ext uri="{FF2B5EF4-FFF2-40B4-BE49-F238E27FC236}">
                <a16:creationId xmlns:a16="http://schemas.microsoft.com/office/drawing/2014/main" xmlns="" id="{998F0730-6FA3-43A8-BD47-AD330A3EC4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97D2E87A-5829-4ED4-AF5F-A46C83A37660}" type="slidenum">
              <a:rPr lang="en-US" altLang="fr-FR">
                <a:latin typeface="Calibri" panose="020F0502020204030204" pitchFamily="34" charset="0"/>
                <a:ea typeface="MS PGothic" panose="020B0600070205080204" pitchFamily="34" charset="-128"/>
              </a:rPr>
              <a:pPr/>
              <a:t>21</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7961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Slide Image Placeholder 1">
            <a:extLst>
              <a:ext uri="{FF2B5EF4-FFF2-40B4-BE49-F238E27FC236}">
                <a16:creationId xmlns:a16="http://schemas.microsoft.com/office/drawing/2014/main" xmlns="" id="{96AEA8EF-47D1-4866-BFF2-D3B429262C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8547" name="Notes Placeholder 2">
            <a:extLst>
              <a:ext uri="{FF2B5EF4-FFF2-40B4-BE49-F238E27FC236}">
                <a16:creationId xmlns:a16="http://schemas.microsoft.com/office/drawing/2014/main" xmlns="" id="{5A196DC0-D1E3-47D0-B7F3-FBC9B0F428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Remember Paul</a:t>
            </a:r>
            <a:r>
              <a:rPr lang="en-US" altLang="en-US"/>
              <a:t>’</a:t>
            </a:r>
            <a:r>
              <a:rPr lang="en-US" altLang="fr-FR"/>
              <a:t>s counsel in Scripture: </a:t>
            </a:r>
            <a:r>
              <a:rPr lang="en-US" altLang="en-US"/>
              <a:t>“</a:t>
            </a:r>
            <a:r>
              <a:rPr lang="en-US" altLang="fr-FR"/>
              <a:t>Whether you eat or drink or whatever you do, do it all for the glory of God</a:t>
            </a:r>
            <a:r>
              <a:rPr lang="en-US" altLang="en-US"/>
              <a:t>”</a:t>
            </a:r>
            <a:r>
              <a:rPr lang="en-US" altLang="fr-FR"/>
              <a:t> (1 Cor. 10:31, NIV). Realizing that this is a very tall order, Paul fortunately adds the secret of power and success: </a:t>
            </a:r>
            <a:r>
              <a:rPr lang="en-US" altLang="en-US"/>
              <a:t>“</a:t>
            </a:r>
            <a:r>
              <a:rPr lang="en-US" altLang="fr-FR"/>
              <a:t>I can do everything through him who gives me strength</a:t>
            </a:r>
            <a:r>
              <a:rPr lang="en-US" altLang="en-US"/>
              <a:t>”</a:t>
            </a:r>
            <a:r>
              <a:rPr lang="en-US" altLang="fr-FR"/>
              <a:t> (Phil. 4:13, NIV). 	</a:t>
            </a:r>
          </a:p>
          <a:p>
            <a:pPr eaLnBrk="1" hangingPunct="1">
              <a:spcBef>
                <a:spcPct val="0"/>
              </a:spcBef>
            </a:pPr>
            <a:r>
              <a:rPr lang="en-US" altLang="fr-FR"/>
              <a:t>It</a:t>
            </a:r>
            <a:r>
              <a:rPr lang="en-US" altLang="en-US"/>
              <a:t>’</a:t>
            </a:r>
            <a:r>
              <a:rPr lang="en-US" altLang="fr-FR"/>
              <a:t>s encouraging to remember that help is never far away. </a:t>
            </a:r>
            <a:r>
              <a:rPr lang="en-US" altLang="en-US"/>
              <a:t>“</a:t>
            </a:r>
            <a:r>
              <a:rPr lang="en-US" altLang="fr-FR"/>
              <a:t>[God] is not far from each one of us. For in him we live and move and have our being</a:t>
            </a:r>
            <a:r>
              <a:rPr lang="en-US" altLang="en-US"/>
              <a:t>”</a:t>
            </a:r>
            <a:r>
              <a:rPr lang="en-US" altLang="fr-FR"/>
              <a:t> (Acts 17:27, 28, NIV). Our gracious heavenly Father stands ready to guide our choices, ensuring a sustained and successful true balance in life. This calls for celebration.</a:t>
            </a:r>
          </a:p>
        </p:txBody>
      </p:sp>
      <p:sp>
        <p:nvSpPr>
          <p:cNvPr id="748548" name="Slide Number Placeholder 3">
            <a:extLst>
              <a:ext uri="{FF2B5EF4-FFF2-40B4-BE49-F238E27FC236}">
                <a16:creationId xmlns:a16="http://schemas.microsoft.com/office/drawing/2014/main" xmlns="" id="{DB6E2DA3-DE0C-43F9-BF6F-107F3638D3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0D2D6B6D-03C3-402E-9C5F-28B60E3DED7E}" type="slidenum">
              <a:rPr lang="en-US" altLang="fr-FR">
                <a:latin typeface="Calibri" panose="020F0502020204030204" pitchFamily="34" charset="0"/>
                <a:ea typeface="MS PGothic" panose="020B0600070205080204" pitchFamily="34" charset="-128"/>
              </a:rPr>
              <a:pPr/>
              <a:t>22</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09263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Slide Image Placeholder 1">
            <a:extLst>
              <a:ext uri="{FF2B5EF4-FFF2-40B4-BE49-F238E27FC236}">
                <a16:creationId xmlns:a16="http://schemas.microsoft.com/office/drawing/2014/main" xmlns="" id="{717CF571-ECB0-4CB5-AF7F-87D23CE34F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0595" name="Notes Placeholder 2">
            <a:extLst>
              <a:ext uri="{FF2B5EF4-FFF2-40B4-BE49-F238E27FC236}">
                <a16:creationId xmlns:a16="http://schemas.microsoft.com/office/drawing/2014/main" xmlns="" id="{2990110B-82E0-409F-81A7-2A465357EE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b="1">
                <a:solidFill>
                  <a:schemeClr val="bg1"/>
                </a:solidFill>
              </a:rPr>
              <a:t>LIFE APPLICATION</a:t>
            </a:r>
            <a:br>
              <a:rPr lang="en-US" altLang="fr-FR" b="1">
                <a:solidFill>
                  <a:schemeClr val="bg1"/>
                </a:solidFill>
              </a:rPr>
            </a:br>
            <a:r>
              <a:rPr lang="en-US" altLang="fr-FR" b="1">
                <a:solidFill>
                  <a:schemeClr val="bg1"/>
                </a:solidFill>
              </a:rPr>
              <a:t>QUESTIONS</a:t>
            </a:r>
            <a:endParaRPr lang="en-US" altLang="fr-FR"/>
          </a:p>
        </p:txBody>
      </p:sp>
      <p:sp>
        <p:nvSpPr>
          <p:cNvPr id="750596" name="Slide Number Placeholder 3">
            <a:extLst>
              <a:ext uri="{FF2B5EF4-FFF2-40B4-BE49-F238E27FC236}">
                <a16:creationId xmlns:a16="http://schemas.microsoft.com/office/drawing/2014/main" xmlns="" id="{84A09064-1AE7-45E3-B0A7-DDBD9BE005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9E8967DA-6831-4B32-94CE-702473EF1383}" type="slidenum">
              <a:rPr lang="en-US" altLang="fr-FR">
                <a:latin typeface="Calibri" panose="020F0502020204030204" pitchFamily="34" charset="0"/>
                <a:ea typeface="MS PGothic" panose="020B0600070205080204" pitchFamily="34" charset="-128"/>
              </a:rPr>
              <a:pPr/>
              <a:t>23</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015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Slide Image Placeholder 1">
            <a:extLst>
              <a:ext uri="{FF2B5EF4-FFF2-40B4-BE49-F238E27FC236}">
                <a16:creationId xmlns:a16="http://schemas.microsoft.com/office/drawing/2014/main" xmlns="" id="{176FC463-0DB5-425D-811E-7BCF93968A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2643" name="Notes Placeholder 2">
            <a:extLst>
              <a:ext uri="{FF2B5EF4-FFF2-40B4-BE49-F238E27FC236}">
                <a16:creationId xmlns:a16="http://schemas.microsoft.com/office/drawing/2014/main" xmlns="" id="{5AA46836-0722-4C76-A3E6-31CAB157CD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 group of boys and girls from a local church school attended a party at which binge drinking occurred. Unfortunately, they found the alcohol in the church member</a:t>
            </a:r>
            <a:r>
              <a:rPr lang="en-US" altLang="en-US"/>
              <a:t>’</a:t>
            </a:r>
            <a:r>
              <a:rPr lang="en-US" altLang="fr-FR"/>
              <a:t>s home. </a:t>
            </a:r>
          </a:p>
        </p:txBody>
      </p:sp>
      <p:sp>
        <p:nvSpPr>
          <p:cNvPr id="752644" name="Slide Number Placeholder 3">
            <a:extLst>
              <a:ext uri="{FF2B5EF4-FFF2-40B4-BE49-F238E27FC236}">
                <a16:creationId xmlns:a16="http://schemas.microsoft.com/office/drawing/2014/main" xmlns="" id="{5889365F-FAFD-494E-A6A7-FF42CED0BB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28394880-590F-41A8-823F-B51C03D0A5BD}" type="slidenum">
              <a:rPr lang="en-US" altLang="fr-FR">
                <a:latin typeface="Calibri" panose="020F0502020204030204" pitchFamily="34" charset="0"/>
                <a:ea typeface="MS PGothic" panose="020B0600070205080204" pitchFamily="34" charset="-128"/>
              </a:rPr>
              <a:pPr/>
              <a:t>24</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404259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Slide Image Placeholder 1">
            <a:extLst>
              <a:ext uri="{FF2B5EF4-FFF2-40B4-BE49-F238E27FC236}">
                <a16:creationId xmlns:a16="http://schemas.microsoft.com/office/drawing/2014/main" xmlns="" id="{17571C5E-AE03-4770-BE61-F01AE151E7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4691" name="Notes Placeholder 2">
            <a:extLst>
              <a:ext uri="{FF2B5EF4-FFF2-40B4-BE49-F238E27FC236}">
                <a16:creationId xmlns:a16="http://schemas.microsoft.com/office/drawing/2014/main" xmlns="" id="{D60D475E-5B55-496F-A298-A56EFF084F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If I were asked to give regular talks at the school on the dangers associated with alcohol, which of the facts in this chapter would I emphasize? Is my example of temperance one they should follow?</a:t>
            </a:r>
          </a:p>
          <a:p>
            <a:pPr eaLnBrk="1" hangingPunct="1">
              <a:spcBef>
                <a:spcPct val="0"/>
              </a:spcBef>
            </a:pPr>
            <a:endParaRPr lang="en-US" altLang="fr-FR"/>
          </a:p>
        </p:txBody>
      </p:sp>
      <p:sp>
        <p:nvSpPr>
          <p:cNvPr id="754692" name="Slide Number Placeholder 3">
            <a:extLst>
              <a:ext uri="{FF2B5EF4-FFF2-40B4-BE49-F238E27FC236}">
                <a16:creationId xmlns:a16="http://schemas.microsoft.com/office/drawing/2014/main" xmlns="" id="{10088B91-B404-4EE9-9BEB-200DD9E3CC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937609BA-EFC7-4780-B55E-CA070EBCCC7D}" type="slidenum">
              <a:rPr lang="en-US" altLang="fr-FR">
                <a:latin typeface="Calibri" panose="020F0502020204030204" pitchFamily="34" charset="0"/>
                <a:ea typeface="MS PGothic" panose="020B0600070205080204" pitchFamily="34" charset="-128"/>
              </a:rPr>
              <a:pPr/>
              <a:t>25</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616734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Slide Image Placeholder 1">
            <a:extLst>
              <a:ext uri="{FF2B5EF4-FFF2-40B4-BE49-F238E27FC236}">
                <a16:creationId xmlns:a16="http://schemas.microsoft.com/office/drawing/2014/main" xmlns="" id="{CF9B622D-B747-41DF-B439-825DC5631E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6739" name="Notes Placeholder 2">
            <a:extLst>
              <a:ext uri="{FF2B5EF4-FFF2-40B4-BE49-F238E27FC236}">
                <a16:creationId xmlns:a16="http://schemas.microsoft.com/office/drawing/2014/main" xmlns="" id="{770D37A8-ED3E-45F0-9E56-701B8D1DA81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Have I been influenced by articles that purport that drinking a little alcohol is beneficial to the cardiac system? </a:t>
            </a:r>
          </a:p>
          <a:p>
            <a:pPr eaLnBrk="1" hangingPunct="1">
              <a:spcBef>
                <a:spcPct val="0"/>
              </a:spcBef>
            </a:pPr>
            <a:r>
              <a:rPr lang="en-US" altLang="fr-FR"/>
              <a:t>What other negative consequences of alcohol use mitigate those reports? </a:t>
            </a:r>
          </a:p>
        </p:txBody>
      </p:sp>
      <p:sp>
        <p:nvSpPr>
          <p:cNvPr id="756740" name="Slide Number Placeholder 3">
            <a:extLst>
              <a:ext uri="{FF2B5EF4-FFF2-40B4-BE49-F238E27FC236}">
                <a16:creationId xmlns:a16="http://schemas.microsoft.com/office/drawing/2014/main" xmlns="" id="{4B55748C-6412-474B-BD88-1F420074C6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C8FDBF44-AC9A-4B3D-9301-0905AB6FFF6C}" type="slidenum">
              <a:rPr lang="en-US" altLang="fr-FR">
                <a:latin typeface="Calibri" panose="020F0502020204030204" pitchFamily="34" charset="0"/>
                <a:ea typeface="MS PGothic" panose="020B0600070205080204" pitchFamily="34" charset="-128"/>
              </a:rPr>
              <a:pPr/>
              <a:t>26</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4758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Slide Image Placeholder 1">
            <a:extLst>
              <a:ext uri="{FF2B5EF4-FFF2-40B4-BE49-F238E27FC236}">
                <a16:creationId xmlns:a16="http://schemas.microsoft.com/office/drawing/2014/main" xmlns="" id="{DC70E467-9B30-4194-ACE4-0C49BA3FD7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8787" name="Notes Placeholder 2">
            <a:extLst>
              <a:ext uri="{FF2B5EF4-FFF2-40B4-BE49-F238E27FC236}">
                <a16:creationId xmlns:a16="http://schemas.microsoft.com/office/drawing/2014/main" xmlns="" id="{DC4DDA08-995E-448A-B4FC-3760706C94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If I were to drink only socially, what are my chances of becoming addicted? </a:t>
            </a:r>
          </a:p>
        </p:txBody>
      </p:sp>
      <p:sp>
        <p:nvSpPr>
          <p:cNvPr id="758788" name="Slide Number Placeholder 3">
            <a:extLst>
              <a:ext uri="{FF2B5EF4-FFF2-40B4-BE49-F238E27FC236}">
                <a16:creationId xmlns:a16="http://schemas.microsoft.com/office/drawing/2014/main" xmlns="" id="{E3830D45-C2AB-4079-BB83-7440A5DA7B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FE1AB8E4-1600-45EB-AE4A-9A04C7D88A19}" type="slidenum">
              <a:rPr lang="en-US" altLang="fr-FR">
                <a:latin typeface="Calibri" panose="020F0502020204030204" pitchFamily="34" charset="0"/>
                <a:ea typeface="MS PGothic" panose="020B0600070205080204" pitchFamily="34" charset="-128"/>
              </a:rPr>
              <a:pPr/>
              <a:t>27</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78374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Slide Image Placeholder 1">
            <a:extLst>
              <a:ext uri="{FF2B5EF4-FFF2-40B4-BE49-F238E27FC236}">
                <a16:creationId xmlns:a16="http://schemas.microsoft.com/office/drawing/2014/main" xmlns="" id="{9D0FD415-BE76-4062-89FA-31AC6B1A93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0835" name="Notes Placeholder 2">
            <a:extLst>
              <a:ext uri="{FF2B5EF4-FFF2-40B4-BE49-F238E27FC236}">
                <a16:creationId xmlns:a16="http://schemas.microsoft.com/office/drawing/2014/main" xmlns="" id="{A272F7DA-41B3-4202-BA4C-6DDEBF6E68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Do I have a first-degree relative who has suffered from alcohol dependence? If so, how would that affect the risk I would be taking?</a:t>
            </a:r>
          </a:p>
          <a:p>
            <a:pPr eaLnBrk="1" hangingPunct="1">
              <a:spcBef>
                <a:spcPct val="0"/>
              </a:spcBef>
            </a:pPr>
            <a:endParaRPr lang="en-US" altLang="fr-FR"/>
          </a:p>
        </p:txBody>
      </p:sp>
      <p:sp>
        <p:nvSpPr>
          <p:cNvPr id="760836" name="Slide Number Placeholder 3">
            <a:extLst>
              <a:ext uri="{FF2B5EF4-FFF2-40B4-BE49-F238E27FC236}">
                <a16:creationId xmlns:a16="http://schemas.microsoft.com/office/drawing/2014/main" xmlns="" id="{BC7086F7-F645-4CFE-9665-019A8A1A4B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CAE8D807-A9D8-4938-95A1-28E8A3E7866D}" type="slidenum">
              <a:rPr lang="en-US" altLang="fr-FR">
                <a:latin typeface="Calibri" panose="020F0502020204030204" pitchFamily="34" charset="0"/>
                <a:ea typeface="MS PGothic" panose="020B0600070205080204" pitchFamily="34" charset="-128"/>
              </a:rPr>
              <a:pPr/>
              <a:t>28</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550101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Slide Image Placeholder 1">
            <a:extLst>
              <a:ext uri="{FF2B5EF4-FFF2-40B4-BE49-F238E27FC236}">
                <a16:creationId xmlns:a16="http://schemas.microsoft.com/office/drawing/2014/main" xmlns="" id="{3BA8C1FF-85D3-4C0C-A585-D669F51331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2883" name="Notes Placeholder 2">
            <a:extLst>
              <a:ext uri="{FF2B5EF4-FFF2-40B4-BE49-F238E27FC236}">
                <a16:creationId xmlns:a16="http://schemas.microsoft.com/office/drawing/2014/main" xmlns="" id="{98B141FC-33B0-4C4C-835D-FF936C7694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How can I reduce the chances of children and youth in my home, church, or community being pressured by their peers into experimenting with tobacco, alcohol, or other drugs? </a:t>
            </a:r>
          </a:p>
        </p:txBody>
      </p:sp>
      <p:sp>
        <p:nvSpPr>
          <p:cNvPr id="762884" name="Slide Number Placeholder 3">
            <a:extLst>
              <a:ext uri="{FF2B5EF4-FFF2-40B4-BE49-F238E27FC236}">
                <a16:creationId xmlns:a16="http://schemas.microsoft.com/office/drawing/2014/main" xmlns="" id="{319E5EE5-7E96-49A4-A742-FB1AE16E0B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D2E3F481-382E-40E4-B345-74D7E59B25D3}" type="slidenum">
              <a:rPr lang="en-US" altLang="fr-FR">
                <a:latin typeface="Calibri" panose="020F0502020204030204" pitchFamily="34" charset="0"/>
                <a:ea typeface="MS PGothic" panose="020B0600070205080204" pitchFamily="34" charset="-128"/>
              </a:rPr>
              <a:pPr/>
              <a:t>29</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75270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Slide Image Placeholder 1">
            <a:extLst>
              <a:ext uri="{FF2B5EF4-FFF2-40B4-BE49-F238E27FC236}">
                <a16:creationId xmlns:a16="http://schemas.microsoft.com/office/drawing/2014/main" xmlns="" id="{4867BFC9-CA75-46B7-B817-4D6464EC02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9635" name="Notes Placeholder 2">
            <a:extLst>
              <a:ext uri="{FF2B5EF4-FFF2-40B4-BE49-F238E27FC236}">
                <a16:creationId xmlns:a16="http://schemas.microsoft.com/office/drawing/2014/main" xmlns="" id="{BD079719-B723-4CB0-B37C-09EA6F06D4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a:t>
            </a:r>
            <a:r>
              <a:rPr lang="en-US" altLang="fr-FR" dirty="0"/>
              <a:t>Temperance</a:t>
            </a:r>
            <a:r>
              <a:rPr lang="en-US" altLang="en-US" dirty="0"/>
              <a:t>”</a:t>
            </a:r>
            <a:r>
              <a:rPr lang="en-US" altLang="fr-FR" dirty="0"/>
              <a:t> means different things to different people. For some it brings to mind the times of prohibition (when alcohol was legally banned); for others, it relates to childhood and youth instruction on the importance of abstaining from alcohol, tobacco, and recreational drugs. In many cultures and communities </a:t>
            </a:r>
            <a:r>
              <a:rPr lang="en-US" altLang="en-US" dirty="0"/>
              <a:t>“</a:t>
            </a:r>
            <a:r>
              <a:rPr lang="en-US" altLang="fr-FR" dirty="0"/>
              <a:t>temperance</a:t>
            </a:r>
            <a:r>
              <a:rPr lang="en-US" altLang="en-US" dirty="0"/>
              <a:t>”</a:t>
            </a:r>
            <a:r>
              <a:rPr lang="en-US" altLang="fr-FR" dirty="0"/>
              <a:t> has become a forgotten (even anachronistic) word—a term from the past. So does it still apply to our lives today?</a:t>
            </a:r>
          </a:p>
          <a:p>
            <a:pPr eaLnBrk="1" hangingPunct="1">
              <a:spcBef>
                <a:spcPct val="0"/>
              </a:spcBef>
            </a:pPr>
            <a:r>
              <a:rPr lang="en-US" altLang="fr-FR" dirty="0"/>
              <a:t>Webster</a:t>
            </a:r>
            <a:r>
              <a:rPr lang="en-US" altLang="en-US" dirty="0"/>
              <a:t>’</a:t>
            </a:r>
            <a:r>
              <a:rPr lang="en-US" altLang="fr-FR" dirty="0"/>
              <a:t>s Dictionary defines </a:t>
            </a:r>
            <a:r>
              <a:rPr lang="en-US" altLang="en-US" dirty="0"/>
              <a:t>“</a:t>
            </a:r>
            <a:r>
              <a:rPr lang="en-US" altLang="fr-FR" dirty="0"/>
              <a:t>temperance</a:t>
            </a:r>
            <a:r>
              <a:rPr lang="en-US" altLang="en-US" dirty="0"/>
              <a:t>”</a:t>
            </a:r>
            <a:r>
              <a:rPr lang="en-US" altLang="fr-FR" dirty="0"/>
              <a:t> as </a:t>
            </a:r>
            <a:r>
              <a:rPr lang="en-US" altLang="en-US" dirty="0"/>
              <a:t>“</a:t>
            </a:r>
            <a:r>
              <a:rPr lang="en-US" altLang="fr-FR" dirty="0"/>
              <a:t>moderation in action, thought, or feeling, or moderation or abstinence from intoxicating drink.</a:t>
            </a:r>
            <a:r>
              <a:rPr lang="en-US" altLang="en-US" dirty="0"/>
              <a:t>”</a:t>
            </a:r>
            <a:r>
              <a:rPr lang="en-US" altLang="fr-FR" dirty="0"/>
              <a:t> This definition includes aspects of behavior and attitude, and specifies that alcoholic beverages be avoided. Is this comprehensive enough? To achieve true balance in life, we need to address all aspects of living; balance in all things is needed.</a:t>
            </a:r>
          </a:p>
        </p:txBody>
      </p:sp>
      <p:sp>
        <p:nvSpPr>
          <p:cNvPr id="709636" name="Slide Number Placeholder 3">
            <a:extLst>
              <a:ext uri="{FF2B5EF4-FFF2-40B4-BE49-F238E27FC236}">
                <a16:creationId xmlns:a16="http://schemas.microsoft.com/office/drawing/2014/main" xmlns="" id="{FD1E7FDA-5B53-4C5F-A2D5-DDF7A7D16F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79F1A8B7-B879-41A6-B978-F869B60DA011}" type="slidenum">
              <a:rPr lang="en-US" altLang="fr-FR">
                <a:latin typeface="Calibri" panose="020F0502020204030204" pitchFamily="34" charset="0"/>
                <a:ea typeface="MS PGothic" panose="020B0600070205080204" pitchFamily="34" charset="-128"/>
              </a:rPr>
              <a:pPr/>
              <a:t>3</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794292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Slide Image Placeholder 1">
            <a:extLst>
              <a:ext uri="{FF2B5EF4-FFF2-40B4-BE49-F238E27FC236}">
                <a16:creationId xmlns:a16="http://schemas.microsoft.com/office/drawing/2014/main" xmlns="" id="{B2265AB7-5B6F-47BE-87FC-6B19784784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4931" name="Notes Placeholder 2">
            <a:extLst>
              <a:ext uri="{FF2B5EF4-FFF2-40B4-BE49-F238E27FC236}">
                <a16:creationId xmlns:a16="http://schemas.microsoft.com/office/drawing/2014/main" xmlns="" id="{A8FA301F-EA1D-44CA-8D99-D9056BB7B2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Do I know their names and greet and interact with them? </a:t>
            </a:r>
          </a:p>
        </p:txBody>
      </p:sp>
      <p:sp>
        <p:nvSpPr>
          <p:cNvPr id="764932" name="Slide Number Placeholder 3">
            <a:extLst>
              <a:ext uri="{FF2B5EF4-FFF2-40B4-BE49-F238E27FC236}">
                <a16:creationId xmlns:a16="http://schemas.microsoft.com/office/drawing/2014/main" xmlns="" id="{F04B9231-E721-459B-9989-2497C0995F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42FB2019-2D68-4DE2-B1C2-95C46EA18ADD}" type="slidenum">
              <a:rPr lang="en-US" altLang="fr-FR">
                <a:latin typeface="Calibri" panose="020F0502020204030204" pitchFamily="34" charset="0"/>
                <a:ea typeface="MS PGothic" panose="020B0600070205080204" pitchFamily="34" charset="-128"/>
              </a:rPr>
              <a:pPr/>
              <a:t>30</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872666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Slide Image Placeholder 1">
            <a:extLst>
              <a:ext uri="{FF2B5EF4-FFF2-40B4-BE49-F238E27FC236}">
                <a16:creationId xmlns:a16="http://schemas.microsoft.com/office/drawing/2014/main" xmlns="" id="{2EEA5402-CDB8-4475-8195-1ADEC45AF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6979" name="Notes Placeholder 2">
            <a:extLst>
              <a:ext uri="{FF2B5EF4-FFF2-40B4-BE49-F238E27FC236}">
                <a16:creationId xmlns:a16="http://schemas.microsoft.com/office/drawing/2014/main" xmlns="" id="{D14E5846-7C16-4892-8959-A29526DED0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Do they know and respect me enough to think that they would disappoint me if they were to indulge in these behaviors?</a:t>
            </a:r>
          </a:p>
          <a:p>
            <a:pPr eaLnBrk="1" hangingPunct="1">
              <a:spcBef>
                <a:spcPct val="0"/>
              </a:spcBef>
            </a:pPr>
            <a:endParaRPr lang="en-US" altLang="fr-FR"/>
          </a:p>
        </p:txBody>
      </p:sp>
      <p:sp>
        <p:nvSpPr>
          <p:cNvPr id="766980" name="Slide Number Placeholder 3">
            <a:extLst>
              <a:ext uri="{FF2B5EF4-FFF2-40B4-BE49-F238E27FC236}">
                <a16:creationId xmlns:a16="http://schemas.microsoft.com/office/drawing/2014/main" xmlns="" id="{0CC7CE3A-BF88-4288-BA26-79ECB4F418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90AF2514-45DA-4DB2-B0D3-635632036A83}" type="slidenum">
              <a:rPr lang="en-US" altLang="fr-FR">
                <a:latin typeface="Calibri" panose="020F0502020204030204" pitchFamily="34" charset="0"/>
                <a:ea typeface="MS PGothic" panose="020B0600070205080204" pitchFamily="34" charset="-128"/>
              </a:rPr>
              <a:pPr/>
              <a:t>31</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612353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Slide Image Placeholder 1">
            <a:extLst>
              <a:ext uri="{FF2B5EF4-FFF2-40B4-BE49-F238E27FC236}">
                <a16:creationId xmlns:a16="http://schemas.microsoft.com/office/drawing/2014/main" xmlns="" id="{67392AAA-9906-4B93-845B-B4803E1652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9027" name="Notes Placeholder 2">
            <a:extLst>
              <a:ext uri="{FF2B5EF4-FFF2-40B4-BE49-F238E27FC236}">
                <a16:creationId xmlns:a16="http://schemas.microsoft.com/office/drawing/2014/main" xmlns="" id="{61BEDAF5-CCED-4A21-9F2A-58B22F230B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What things in my life are out of control, unbalanced, or used injudiciously? How do I know if I am working too much, sleeping too little, eating too much, or exercising too little?</a:t>
            </a:r>
          </a:p>
        </p:txBody>
      </p:sp>
      <p:sp>
        <p:nvSpPr>
          <p:cNvPr id="769028" name="Slide Number Placeholder 3">
            <a:extLst>
              <a:ext uri="{FF2B5EF4-FFF2-40B4-BE49-F238E27FC236}">
                <a16:creationId xmlns:a16="http://schemas.microsoft.com/office/drawing/2014/main" xmlns="" id="{04D26BEE-F41A-4B1F-A771-DC70906BA92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4840F823-68C9-4E1C-B0FA-8C96562A82A5}" type="slidenum">
              <a:rPr lang="en-US" altLang="fr-FR">
                <a:latin typeface="Calibri" panose="020F0502020204030204" pitchFamily="34" charset="0"/>
                <a:ea typeface="MS PGothic" panose="020B0600070205080204" pitchFamily="34" charset="-128"/>
              </a:rPr>
              <a:pPr/>
              <a:t>32</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186994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Slide Image Placeholder 1">
            <a:extLst>
              <a:ext uri="{FF2B5EF4-FFF2-40B4-BE49-F238E27FC236}">
                <a16:creationId xmlns:a16="http://schemas.microsoft.com/office/drawing/2014/main" xmlns="" id="{FB4B1CDA-A489-49A0-88F5-9EF8B8062B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1075" name="Notes Placeholder 2">
            <a:extLst>
              <a:ext uri="{FF2B5EF4-FFF2-40B4-BE49-F238E27FC236}">
                <a16:creationId xmlns:a16="http://schemas.microsoft.com/office/drawing/2014/main" xmlns="" id="{32C512AC-B445-4981-B95B-24F04B4561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How do I make judicious use of my free time? </a:t>
            </a:r>
          </a:p>
        </p:txBody>
      </p:sp>
      <p:sp>
        <p:nvSpPr>
          <p:cNvPr id="771076" name="Slide Number Placeholder 3">
            <a:extLst>
              <a:ext uri="{FF2B5EF4-FFF2-40B4-BE49-F238E27FC236}">
                <a16:creationId xmlns:a16="http://schemas.microsoft.com/office/drawing/2014/main" xmlns="" id="{F2A76029-549E-4E22-81F2-6642E1F392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729776BC-B77B-4FAF-AAF4-2B54BDC82847}" type="slidenum">
              <a:rPr lang="en-US" altLang="fr-FR">
                <a:latin typeface="Calibri" panose="020F0502020204030204" pitchFamily="34" charset="0"/>
                <a:ea typeface="MS PGothic" panose="020B0600070205080204" pitchFamily="34" charset="-128"/>
              </a:rPr>
              <a:pPr/>
              <a:t>33</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450099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Slide Image Placeholder 1">
            <a:extLst>
              <a:ext uri="{FF2B5EF4-FFF2-40B4-BE49-F238E27FC236}">
                <a16:creationId xmlns:a16="http://schemas.microsoft.com/office/drawing/2014/main" xmlns="" id="{73AFFAE9-101A-430E-97E7-2FA4AAA1A8B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3123" name="Notes Placeholder 2">
            <a:extLst>
              <a:ext uri="{FF2B5EF4-FFF2-40B4-BE49-F238E27FC236}">
                <a16:creationId xmlns:a16="http://schemas.microsoft.com/office/drawing/2014/main" xmlns="" id="{4E4F3B82-EAFF-48B1-8B26-F9E82CFF15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Am I spending too much time with electronic media and too little time cultivating good relationships with my Savior and people close to me? </a:t>
            </a:r>
          </a:p>
        </p:txBody>
      </p:sp>
      <p:sp>
        <p:nvSpPr>
          <p:cNvPr id="773124" name="Slide Number Placeholder 3">
            <a:extLst>
              <a:ext uri="{FF2B5EF4-FFF2-40B4-BE49-F238E27FC236}">
                <a16:creationId xmlns:a16="http://schemas.microsoft.com/office/drawing/2014/main" xmlns="" id="{22AB77B3-8A6E-4040-A5F9-07C9FEF20E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2521CC55-07D0-4A89-972E-17E7F78EAB9F}" type="slidenum">
              <a:rPr lang="en-US" altLang="fr-FR">
                <a:latin typeface="Calibri" panose="020F0502020204030204" pitchFamily="34" charset="0"/>
                <a:ea typeface="MS PGothic" panose="020B0600070205080204" pitchFamily="34" charset="-128"/>
              </a:rPr>
              <a:pPr/>
              <a:t>34</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56665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Slide Image Placeholder 1">
            <a:extLst>
              <a:ext uri="{FF2B5EF4-FFF2-40B4-BE49-F238E27FC236}">
                <a16:creationId xmlns:a16="http://schemas.microsoft.com/office/drawing/2014/main" xmlns="" id="{E35E8D33-23E3-4A43-9044-4805539C0D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5171" name="Notes Placeholder 2">
            <a:extLst>
              <a:ext uri="{FF2B5EF4-FFF2-40B4-BE49-F238E27FC236}">
                <a16:creationId xmlns:a16="http://schemas.microsoft.com/office/drawing/2014/main" xmlns="" id="{393D05E5-3E18-48EA-A35E-CB3AE5C752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Do I set aside time for service to those less fortunate? </a:t>
            </a:r>
          </a:p>
        </p:txBody>
      </p:sp>
      <p:sp>
        <p:nvSpPr>
          <p:cNvPr id="775172" name="Slide Number Placeholder 3">
            <a:extLst>
              <a:ext uri="{FF2B5EF4-FFF2-40B4-BE49-F238E27FC236}">
                <a16:creationId xmlns:a16="http://schemas.microsoft.com/office/drawing/2014/main" xmlns="" id="{CB475575-8572-4222-865D-F9843F3F95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7E686212-0474-45AA-A58E-1022BCC47A5B}" type="slidenum">
              <a:rPr lang="en-US" altLang="fr-FR">
                <a:latin typeface="Calibri" panose="020F0502020204030204" pitchFamily="34" charset="0"/>
                <a:ea typeface="MS PGothic" panose="020B0600070205080204" pitchFamily="34" charset="-128"/>
              </a:rPr>
              <a:pPr/>
              <a:t>35</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40157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Slide Image Placeholder 1">
            <a:extLst>
              <a:ext uri="{FF2B5EF4-FFF2-40B4-BE49-F238E27FC236}">
                <a16:creationId xmlns:a16="http://schemas.microsoft.com/office/drawing/2014/main" xmlns="" id="{76119876-D7E5-40FF-B125-FF31D32E56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7219" name="Notes Placeholder 2">
            <a:extLst>
              <a:ext uri="{FF2B5EF4-FFF2-40B4-BE49-F238E27FC236}">
                <a16:creationId xmlns:a16="http://schemas.microsoft.com/office/drawing/2014/main" xmlns="" id="{AA3813CE-A8EC-46B9-937E-0B87513F91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When I realize the need for change, do I remember the One who can give me the strength I need? Do I ask for that enabling power?</a:t>
            </a:r>
          </a:p>
          <a:p>
            <a:pPr eaLnBrk="1" hangingPunct="1">
              <a:spcBef>
                <a:spcPct val="0"/>
              </a:spcBef>
            </a:pPr>
            <a:endParaRPr lang="en-US" altLang="fr-FR"/>
          </a:p>
        </p:txBody>
      </p:sp>
      <p:sp>
        <p:nvSpPr>
          <p:cNvPr id="777220" name="Slide Number Placeholder 3">
            <a:extLst>
              <a:ext uri="{FF2B5EF4-FFF2-40B4-BE49-F238E27FC236}">
                <a16:creationId xmlns:a16="http://schemas.microsoft.com/office/drawing/2014/main" xmlns="" id="{1BA45F6D-37AA-4C3F-8889-08CC752A74B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5D866121-93BB-4526-B5E5-E3DA6960C4F8}" type="slidenum">
              <a:rPr lang="en-US" altLang="fr-FR">
                <a:latin typeface="Calibri" panose="020F0502020204030204" pitchFamily="34" charset="0"/>
                <a:ea typeface="MS PGothic" panose="020B0600070205080204" pitchFamily="34" charset="-128"/>
              </a:rPr>
              <a:pPr/>
              <a:t>36</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36967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Slide Image Placeholder 1">
            <a:extLst>
              <a:ext uri="{FF2B5EF4-FFF2-40B4-BE49-F238E27FC236}">
                <a16:creationId xmlns:a16="http://schemas.microsoft.com/office/drawing/2014/main" xmlns="" id="{0F9A3E85-4342-4D31-99C1-93359C77C6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1683" name="Notes Placeholder 2">
            <a:extLst>
              <a:ext uri="{FF2B5EF4-FFF2-40B4-BE49-F238E27FC236}">
                <a16:creationId xmlns:a16="http://schemas.microsoft.com/office/drawing/2014/main" xmlns="" id="{54D6BC72-BD23-4BD3-BF8C-28CBF96A57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 definition that may move us closer to this wholeness in our living is: </a:t>
            </a:r>
            <a:r>
              <a:rPr lang="en-US" altLang="en-US"/>
              <a:t>“</a:t>
            </a:r>
            <a:r>
              <a:rPr lang="en-US" altLang="fr-FR"/>
              <a:t>True temperance teaches us to dispense entirely with everything hurtful and to use judiciously that which is healthful.</a:t>
            </a:r>
            <a:r>
              <a:rPr lang="en-US" altLang="en-US"/>
              <a:t>”</a:t>
            </a:r>
            <a:r>
              <a:rPr lang="en-US" altLang="fr-FR"/>
              <a:t>¹ This description implies a way of life as opposed to a checklist of certain substances and behaviors, suggesting that in excess even good things may be harmful!¹ </a:t>
            </a:r>
          </a:p>
          <a:p>
            <a:pPr eaLnBrk="1" hangingPunct="1">
              <a:spcBef>
                <a:spcPct val="0"/>
              </a:spcBef>
            </a:pPr>
            <a:r>
              <a:rPr lang="en-US" altLang="fr-FR"/>
              <a:t>	</a:t>
            </a:r>
          </a:p>
          <a:p>
            <a:pPr eaLnBrk="1" hangingPunct="1">
              <a:spcBef>
                <a:spcPct val="0"/>
              </a:spcBef>
            </a:pPr>
            <a:endParaRPr lang="en-US" altLang="fr-FR"/>
          </a:p>
        </p:txBody>
      </p:sp>
      <p:sp>
        <p:nvSpPr>
          <p:cNvPr id="711684" name="Slide Number Placeholder 3">
            <a:extLst>
              <a:ext uri="{FF2B5EF4-FFF2-40B4-BE49-F238E27FC236}">
                <a16:creationId xmlns:a16="http://schemas.microsoft.com/office/drawing/2014/main" xmlns="" id="{DD9A2D13-456C-40C5-AEDC-BED0978AB3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C828860B-3EBD-40EC-974E-6E42025769BF}" type="slidenum">
              <a:rPr lang="en-US" altLang="fr-FR">
                <a:latin typeface="Calibri" panose="020F0502020204030204" pitchFamily="34" charset="0"/>
                <a:ea typeface="MS PGothic" panose="020B0600070205080204" pitchFamily="34" charset="-128"/>
              </a:rPr>
              <a:pPr/>
              <a:t>4</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20973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Slide Image Placeholder 1">
            <a:extLst>
              <a:ext uri="{FF2B5EF4-FFF2-40B4-BE49-F238E27FC236}">
                <a16:creationId xmlns:a16="http://schemas.microsoft.com/office/drawing/2014/main" xmlns="" id="{D322D0B4-DCED-4091-B017-7053E60022B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3731" name="Notes Placeholder 2">
            <a:extLst>
              <a:ext uri="{FF2B5EF4-FFF2-40B4-BE49-F238E27FC236}">
                <a16:creationId xmlns:a16="http://schemas.microsoft.com/office/drawing/2014/main" xmlns="" id="{A3870100-BE63-4E07-A7F0-49038AF693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We can benefit from taking personal stock of our own lives and assets, as to whether we are excessive in eating, working, playing, sleeping, or whatever. It</a:t>
            </a:r>
            <a:r>
              <a:rPr lang="en-US" altLang="en-US"/>
              <a:t>’</a:t>
            </a:r>
            <a:r>
              <a:rPr lang="en-US" altLang="fr-FR"/>
              <a:t>s easy to do an inventory on those around us—what others eat, drink, weigh, drive, wear, and so forth. In some societies conspicuous consumption is obvious, and we have no difficulty identifying it. It</a:t>
            </a:r>
            <a:r>
              <a:rPr lang="en-US" altLang="en-US"/>
              <a:t>’</a:t>
            </a:r>
            <a:r>
              <a:rPr lang="en-US" altLang="fr-FR"/>
              <a:t>s more difficult to analyze our personal attitudes and behaviors to determine whether our own lives are in balance.</a:t>
            </a:r>
          </a:p>
          <a:p>
            <a:pPr eaLnBrk="1" hangingPunct="1">
              <a:spcBef>
                <a:spcPct val="0"/>
              </a:spcBef>
            </a:pPr>
            <a:endParaRPr lang="en-US" altLang="fr-FR"/>
          </a:p>
        </p:txBody>
      </p:sp>
      <p:sp>
        <p:nvSpPr>
          <p:cNvPr id="713732" name="Slide Number Placeholder 3">
            <a:extLst>
              <a:ext uri="{FF2B5EF4-FFF2-40B4-BE49-F238E27FC236}">
                <a16:creationId xmlns:a16="http://schemas.microsoft.com/office/drawing/2014/main" xmlns="" id="{A47DC1F9-AC95-49A8-B9EA-2315B4647B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EC1BE4CF-E274-436B-AD9D-772BE3769BC4}" type="slidenum">
              <a:rPr lang="en-US" altLang="fr-FR">
                <a:latin typeface="Calibri" panose="020F0502020204030204" pitchFamily="34" charset="0"/>
                <a:ea typeface="MS PGothic" panose="020B0600070205080204" pitchFamily="34" charset="-128"/>
              </a:rPr>
              <a:pPr/>
              <a:t>5</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43429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Slide Image Placeholder 1">
            <a:extLst>
              <a:ext uri="{FF2B5EF4-FFF2-40B4-BE49-F238E27FC236}">
                <a16:creationId xmlns:a16="http://schemas.microsoft.com/office/drawing/2014/main" xmlns="" id="{78DF5D9E-F4AC-4672-98A8-A84363A069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5779" name="Notes Placeholder 2">
            <a:extLst>
              <a:ext uri="{FF2B5EF4-FFF2-40B4-BE49-F238E27FC236}">
                <a16:creationId xmlns:a16="http://schemas.microsoft.com/office/drawing/2014/main" xmlns="" id="{1848F4AD-3F9E-45B9-A1F3-0585700689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What makes matters more complex is that many regard certain destructive habits and lifestyle choices as desirable and even beneficial. Tobacco and alcohol are legal and freely available with very few restrictions. As a result, they</a:t>
            </a:r>
            <a:r>
              <a:rPr lang="en-US" altLang="en-US"/>
              <a:t>’</a:t>
            </a:r>
            <a:r>
              <a:rPr lang="en-US" altLang="fr-FR"/>
              <a:t>ve become entwined in cultures and societies worldwide despite the fact that they are the leading and third-leading causes, respectively, of preventable death! The seduction of advertising as well as the stranglehold of commerce have much to do with this tragic situation, but in reality our personal choices play an important role. </a:t>
            </a:r>
          </a:p>
          <a:p>
            <a:pPr eaLnBrk="1" hangingPunct="1">
              <a:spcBef>
                <a:spcPct val="0"/>
              </a:spcBef>
            </a:pPr>
            <a:r>
              <a:rPr lang="en-US" altLang="fr-FR"/>
              <a:t>One component of being able to make wise choices is the accessibility of information, so let</a:t>
            </a:r>
            <a:r>
              <a:rPr lang="en-US" altLang="en-US"/>
              <a:t>’</a:t>
            </a:r>
            <a:r>
              <a:rPr lang="en-US" altLang="fr-FR"/>
              <a:t>s look at some of the information available.</a:t>
            </a:r>
          </a:p>
          <a:p>
            <a:pPr eaLnBrk="1" hangingPunct="1">
              <a:spcBef>
                <a:spcPct val="0"/>
              </a:spcBef>
            </a:pPr>
            <a:endParaRPr lang="en-US" altLang="fr-FR"/>
          </a:p>
        </p:txBody>
      </p:sp>
      <p:sp>
        <p:nvSpPr>
          <p:cNvPr id="715780" name="Slide Number Placeholder 3">
            <a:extLst>
              <a:ext uri="{FF2B5EF4-FFF2-40B4-BE49-F238E27FC236}">
                <a16:creationId xmlns:a16="http://schemas.microsoft.com/office/drawing/2014/main" xmlns="" id="{0EB5B923-9E90-4298-9884-99A2BE7EC6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773F9A2D-BB95-4696-BC74-1961FF6323B8}" type="slidenum">
              <a:rPr lang="en-US" altLang="fr-FR">
                <a:latin typeface="Calibri" panose="020F0502020204030204" pitchFamily="34" charset="0"/>
                <a:ea typeface="MS PGothic" panose="020B0600070205080204" pitchFamily="34" charset="-128"/>
              </a:rPr>
              <a:pPr/>
              <a:t>6</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724916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Slide Image Placeholder 1">
            <a:extLst>
              <a:ext uri="{FF2B5EF4-FFF2-40B4-BE49-F238E27FC236}">
                <a16:creationId xmlns:a16="http://schemas.microsoft.com/office/drawing/2014/main" xmlns="" id="{73CE0A1B-DBA0-43F0-B2F0-BF55616EB4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827" name="Notes Placeholder 2">
            <a:extLst>
              <a:ext uri="{FF2B5EF4-FFF2-40B4-BE49-F238E27FC236}">
                <a16:creationId xmlns:a16="http://schemas.microsoft.com/office/drawing/2014/main" xmlns="" id="{E1C6A46F-C5ED-4039-A0F8-1646BF14CC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Alcohol consumption varies widely between countries, depending on cultural traditions. There also is a discrepancy between developed and emerging economies. Alcohol, like tobacco, is being exported to developing countries, adding huge burdens to already inadequate health systems. According to the </a:t>
            </a:r>
            <a:r>
              <a:rPr lang="en-US" altLang="en-US"/>
              <a:t>“</a:t>
            </a:r>
            <a:r>
              <a:rPr lang="en-US" altLang="fr-FR"/>
              <a:t>Global Status Report on Alcohol and Health</a:t>
            </a:r>
            <a:r>
              <a:rPr lang="en-US" altLang="en-US"/>
              <a:t>”</a:t>
            </a:r>
            <a:r>
              <a:rPr lang="en-US" altLang="fr-FR"/>
              <a:t> released by the World Health Organization (WHO) in Geneva, February 2011:²</a:t>
            </a:r>
          </a:p>
          <a:p>
            <a:pPr eaLnBrk="1" hangingPunct="1">
              <a:spcBef>
                <a:spcPct val="0"/>
              </a:spcBef>
            </a:pPr>
            <a:r>
              <a:rPr lang="en-US" altLang="fr-FR"/>
              <a:t>Approximately 2.5 million people die from alcohol-related causes each year.	</a:t>
            </a:r>
          </a:p>
          <a:p>
            <a:pPr eaLnBrk="1" hangingPunct="1">
              <a:spcBef>
                <a:spcPct val="0"/>
              </a:spcBef>
              <a:buFontTx/>
              <a:buChar char="•"/>
            </a:pPr>
            <a:r>
              <a:rPr lang="en-US" altLang="fr-FR"/>
              <a:t>Fifty-five percent of adults have consumed alcohol.	</a:t>
            </a:r>
          </a:p>
          <a:p>
            <a:pPr eaLnBrk="1" hangingPunct="1">
              <a:spcBef>
                <a:spcPct val="0"/>
              </a:spcBef>
              <a:buFontTx/>
              <a:buChar char="•"/>
            </a:pPr>
            <a:r>
              <a:rPr lang="en-US" altLang="fr-FR"/>
              <a:t>Four percent of all deaths are related to alcohol through injuries, cancer, cardiovascular diseases, and liver cirrhosis.	</a:t>
            </a:r>
          </a:p>
          <a:p>
            <a:pPr eaLnBrk="1" hangingPunct="1">
              <a:spcBef>
                <a:spcPct val="0"/>
              </a:spcBef>
              <a:buFontTx/>
              <a:buChar char="•"/>
            </a:pPr>
            <a:r>
              <a:rPr lang="en-US" altLang="fr-FR"/>
              <a:t>Globally, 6.2 percent of male deaths are related to alcohol, and 1.1 percent of female deaths.</a:t>
            </a:r>
          </a:p>
          <a:p>
            <a:pPr eaLnBrk="1" hangingPunct="1">
              <a:spcBef>
                <a:spcPct val="0"/>
              </a:spcBef>
              <a:buFontTx/>
              <a:buChar char="•"/>
            </a:pPr>
            <a:r>
              <a:rPr lang="en-US" altLang="fr-FR"/>
              <a:t>One in five men in the Russian Federation and neighboring countries dies from alcohol-related causes.</a:t>
            </a:r>
          </a:p>
          <a:p>
            <a:pPr eaLnBrk="1" hangingPunct="1">
              <a:spcBef>
                <a:spcPct val="0"/>
              </a:spcBef>
            </a:pPr>
            <a:r>
              <a:rPr lang="en-US" altLang="fr-FR"/>
              <a:t>	</a:t>
            </a:r>
          </a:p>
          <a:p>
            <a:pPr eaLnBrk="1" hangingPunct="1">
              <a:spcBef>
                <a:spcPct val="0"/>
              </a:spcBef>
            </a:pPr>
            <a:endParaRPr lang="en-US" altLang="fr-FR"/>
          </a:p>
        </p:txBody>
      </p:sp>
      <p:sp>
        <p:nvSpPr>
          <p:cNvPr id="717828" name="Slide Number Placeholder 3">
            <a:extLst>
              <a:ext uri="{FF2B5EF4-FFF2-40B4-BE49-F238E27FC236}">
                <a16:creationId xmlns:a16="http://schemas.microsoft.com/office/drawing/2014/main" xmlns="" id="{37E6A9B8-B506-427A-9CA8-AA1374AF91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983C85DC-E036-4AD0-9E7B-B1B483DA61B1}" type="slidenum">
              <a:rPr lang="en-US" altLang="fr-FR">
                <a:latin typeface="Calibri" panose="020F0502020204030204" pitchFamily="34" charset="0"/>
                <a:ea typeface="MS PGothic" panose="020B0600070205080204" pitchFamily="34" charset="-128"/>
              </a:rPr>
              <a:pPr/>
              <a:t>7</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44431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Slide Image Placeholder 1">
            <a:extLst>
              <a:ext uri="{FF2B5EF4-FFF2-40B4-BE49-F238E27FC236}">
                <a16:creationId xmlns:a16="http://schemas.microsoft.com/office/drawing/2014/main" xmlns="" id="{73439E9B-4453-4BFB-95FF-E14678FDE4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9875" name="Notes Placeholder 2">
            <a:extLst>
              <a:ext uri="{FF2B5EF4-FFF2-40B4-BE49-F238E27FC236}">
                <a16:creationId xmlns:a16="http://schemas.microsoft.com/office/drawing/2014/main" xmlns="" id="{51CCD082-1C40-4368-B35C-939FCAE120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The pattern of alcohol consumption is changing, as mentioned previously. Figures for 2001-2005 released by the WHO³ revealed that worldwide, 6.13 liters of pure alcohol were consumed per year, per person aged 15 years or older. This amount appeared to be stable in the Americas and the European, Eastern Mediterranean, and Western Pacific regions; however, marked increases were noted in Africa and Southeast Asia. Health risk increases even more when binge drinking occurs; in other words, when people drink to get drunk. Binge drinking may be defined differently in various regions of the world: in the United States more than five consecutive drinks for a male and more than four for a female; in Australia more than four drinks on a single occasion. Binge drinking is increasing in many parts of the world, mainly among youth, but all age groups are affected.⁴</a:t>
            </a:r>
          </a:p>
          <a:p>
            <a:pPr eaLnBrk="1" hangingPunct="1">
              <a:spcBef>
                <a:spcPct val="0"/>
              </a:spcBef>
            </a:pPr>
            <a:endParaRPr lang="en-US" altLang="fr-FR"/>
          </a:p>
        </p:txBody>
      </p:sp>
      <p:sp>
        <p:nvSpPr>
          <p:cNvPr id="719876" name="Slide Number Placeholder 3">
            <a:extLst>
              <a:ext uri="{FF2B5EF4-FFF2-40B4-BE49-F238E27FC236}">
                <a16:creationId xmlns:a16="http://schemas.microsoft.com/office/drawing/2014/main" xmlns="" id="{9511BA7B-CDAF-4EDC-83F5-5636F36A11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8B0A26D5-8CAA-4DFC-A42C-7858EAB1C46E}" type="slidenum">
              <a:rPr lang="en-US" altLang="fr-FR">
                <a:latin typeface="Calibri" panose="020F0502020204030204" pitchFamily="34" charset="0"/>
                <a:ea typeface="MS PGothic" panose="020B0600070205080204" pitchFamily="34" charset="-128"/>
              </a:rPr>
              <a:pPr/>
              <a:t>8</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53162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Slide Image Placeholder 1">
            <a:extLst>
              <a:ext uri="{FF2B5EF4-FFF2-40B4-BE49-F238E27FC236}">
                <a16:creationId xmlns:a16="http://schemas.microsoft.com/office/drawing/2014/main" xmlns="" id="{3B18DB0F-CB1D-459A-B557-16582A3326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1923" name="Notes Placeholder 2">
            <a:extLst>
              <a:ext uri="{FF2B5EF4-FFF2-40B4-BE49-F238E27FC236}">
                <a16:creationId xmlns:a16="http://schemas.microsoft.com/office/drawing/2014/main" xmlns="" id="{6D4FBA7F-2B79-4E51-9659-9958FB0C72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fr-FR"/>
              <a:t>A recent book on research and public policy states that </a:t>
            </a:r>
            <a:r>
              <a:rPr lang="en-US" altLang="en-US"/>
              <a:t>“</a:t>
            </a:r>
            <a:r>
              <a:rPr lang="en-US" altLang="fr-FR"/>
              <a:t>alcohol is a risk factor for a wide range of health conditions and social problems . . . accounting for approximately 4 percent of deaths worldwide and 4.6 percent of the global burden of disease, placing it alongside tobacco as one of the leading preventable causes of death and disability.</a:t>
            </a:r>
            <a:r>
              <a:rPr lang="en-US" altLang="en-US"/>
              <a:t>”</a:t>
            </a:r>
            <a:r>
              <a:rPr lang="en-US" altLang="fr-FR"/>
              <a:t>⁵</a:t>
            </a:r>
          </a:p>
          <a:p>
            <a:pPr eaLnBrk="1" hangingPunct="1">
              <a:spcBef>
                <a:spcPct val="0"/>
              </a:spcBef>
            </a:pPr>
            <a:r>
              <a:rPr lang="en-US" altLang="fr-FR"/>
              <a:t>Alcohol is no ordinary commodity and is dangerous.</a:t>
            </a:r>
          </a:p>
          <a:p>
            <a:pPr eaLnBrk="1" hangingPunct="1">
              <a:spcBef>
                <a:spcPct val="0"/>
              </a:spcBef>
            </a:pPr>
            <a:endParaRPr lang="en-US" altLang="fr-FR"/>
          </a:p>
        </p:txBody>
      </p:sp>
      <p:sp>
        <p:nvSpPr>
          <p:cNvPr id="721924" name="Slide Number Placeholder 3">
            <a:extLst>
              <a:ext uri="{FF2B5EF4-FFF2-40B4-BE49-F238E27FC236}">
                <a16:creationId xmlns:a16="http://schemas.microsoft.com/office/drawing/2014/main" xmlns="" id="{136904FF-697B-49B6-94C8-500D8875E0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defTabSz="457200" eaLnBrk="0" fontAlgn="base" hangingPunct="0">
              <a:spcBef>
                <a:spcPct val="0"/>
              </a:spcBef>
              <a:spcAft>
                <a:spcPct val="0"/>
              </a:spcAft>
              <a:defRPr>
                <a:solidFill>
                  <a:schemeClr val="tx1"/>
                </a:solidFill>
                <a:latin typeface="Garamond" panose="02020404030301010803" pitchFamily="18" charset="0"/>
              </a:defRPr>
            </a:lvl6pPr>
            <a:lvl7pPr marL="2971800" indent="-228600" defTabSz="457200" eaLnBrk="0" fontAlgn="base" hangingPunct="0">
              <a:spcBef>
                <a:spcPct val="0"/>
              </a:spcBef>
              <a:spcAft>
                <a:spcPct val="0"/>
              </a:spcAft>
              <a:defRPr>
                <a:solidFill>
                  <a:schemeClr val="tx1"/>
                </a:solidFill>
                <a:latin typeface="Garamond" panose="02020404030301010803" pitchFamily="18" charset="0"/>
              </a:defRPr>
            </a:lvl7pPr>
            <a:lvl8pPr marL="3429000" indent="-228600" defTabSz="457200" eaLnBrk="0" fontAlgn="base" hangingPunct="0">
              <a:spcBef>
                <a:spcPct val="0"/>
              </a:spcBef>
              <a:spcAft>
                <a:spcPct val="0"/>
              </a:spcAft>
              <a:defRPr>
                <a:solidFill>
                  <a:schemeClr val="tx1"/>
                </a:solidFill>
                <a:latin typeface="Garamond" panose="02020404030301010803" pitchFamily="18" charset="0"/>
              </a:defRPr>
            </a:lvl8pPr>
            <a:lvl9pPr marL="3886200" indent="-228600" defTabSz="457200" eaLnBrk="0" fontAlgn="base" hangingPunct="0">
              <a:spcBef>
                <a:spcPct val="0"/>
              </a:spcBef>
              <a:spcAft>
                <a:spcPct val="0"/>
              </a:spcAft>
              <a:defRPr>
                <a:solidFill>
                  <a:schemeClr val="tx1"/>
                </a:solidFill>
                <a:latin typeface="Garamond" panose="02020404030301010803" pitchFamily="18" charset="0"/>
              </a:defRPr>
            </a:lvl9pPr>
          </a:lstStyle>
          <a:p>
            <a:fld id="{59FB3E10-D273-4121-8D38-B957D70EB2D9}" type="slidenum">
              <a:rPr lang="en-US" altLang="fr-FR">
                <a:latin typeface="Calibri" panose="020F0502020204030204" pitchFamily="34" charset="0"/>
                <a:ea typeface="MS PGothic" panose="020B0600070205080204" pitchFamily="34" charset="-128"/>
              </a:rPr>
              <a:pPr/>
              <a:t>9</a:t>
            </a:fld>
            <a:endParaRPr lang="en-US" altLang="fr-FR">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067062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EA05DBE-9BF9-4F31-96CD-471B310AFB3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xmlns="" id="{105552A4-B3E5-4267-AF0C-A6483031D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xmlns="" id="{19171110-017F-4906-96CA-B97F04B719FB}"/>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FA461650-289A-4FCE-80B7-AAC8A1D5F389}"/>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xmlns="" id="{7A23F84E-546B-4395-AF3C-634AA401307E}"/>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3037766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5CA6A1-F24C-4E3E-9C3E-51E974E031AB}"/>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xmlns="" id="{061F89AF-310F-4320-A022-834000E4592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xmlns="" id="{90F4B386-F3B8-4840-9501-299316C75DE4}"/>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5362FABB-DAAF-4CBC-BA51-03943422E6A8}"/>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xmlns="" id="{E8044C9E-C0BD-4441-AD58-D4AAD837F31E}"/>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877037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24AAE198-3A65-4F5B-8369-902A9F026DA9}"/>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xmlns="" id="{E98A4859-4DC8-4B92-9960-7B3DCC470F9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xmlns="" id="{AF49C71A-1171-4565-A356-1730349C6480}"/>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6469C52D-F6B8-4229-9DAA-61162BAC928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xmlns="" id="{C592529F-A306-4052-A081-C80D5E80EA0B}"/>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56887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5D871BF-6F83-42CE-8E0E-CDBF9DEED155}"/>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xmlns="" id="{D142A1B8-354D-4821-83BE-D391DAD26C8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xmlns="" id="{436BBC36-E2AB-42FB-93AD-EA1A5614A55E}"/>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CE2430BF-5133-4011-AAD7-102A42C5CFA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xmlns="" id="{105CFA82-B069-4155-8F06-7014E11232F9}"/>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26773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53CCC33-3254-407B-AC61-51B9836222C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xmlns="" id="{107DF156-20F0-47E9-B942-52B88E2A88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xmlns="" id="{2A5A71E1-E575-40C3-9EB1-17289E2BEFBD}"/>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E192763E-DDA9-43AC-AEB8-50BE3B41138D}"/>
              </a:ext>
            </a:extLst>
          </p:cNvPr>
          <p:cNvSpPr>
            <a:spLocks noGrp="1"/>
          </p:cNvSpPr>
          <p:nvPr>
            <p:ph type="ftr" sz="quarter" idx="11"/>
          </p:nvPr>
        </p:nvSpPr>
        <p:spPr/>
        <p:txBody>
          <a:bodyPr/>
          <a:lstStyle/>
          <a:p>
            <a:endParaRPr lang="fr-BE"/>
          </a:p>
        </p:txBody>
      </p:sp>
      <p:sp>
        <p:nvSpPr>
          <p:cNvPr id="6" name="Espace réservé du numéro de diapositive 5">
            <a:extLst>
              <a:ext uri="{FF2B5EF4-FFF2-40B4-BE49-F238E27FC236}">
                <a16:creationId xmlns:a16="http://schemas.microsoft.com/office/drawing/2014/main" xmlns="" id="{E0FF88CC-66EE-4D23-AB59-0A08CA4C7912}"/>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30601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C42593E-C37C-4808-994F-9CE5282A1EED}"/>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xmlns="" id="{E5ABB508-D0E1-405D-ABD0-9F42730F5A8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xmlns="" id="{B6C4E0C3-4D2D-4DFF-9D81-F7081B39911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xmlns="" id="{83EEB3C9-713E-4637-96AA-B982DA298BD8}"/>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6" name="Espace réservé du pied de page 5">
            <a:extLst>
              <a:ext uri="{FF2B5EF4-FFF2-40B4-BE49-F238E27FC236}">
                <a16:creationId xmlns:a16="http://schemas.microsoft.com/office/drawing/2014/main" xmlns="" id="{AC24FB97-C0FF-4397-BCB0-398827597FEE}"/>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xmlns="" id="{7F339F88-BA5F-467E-8F9A-CBCBB384A15D}"/>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286391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8581930-5038-4126-B8B2-D08213753272}"/>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xmlns="" id="{D1372895-D1A2-4AB0-BD12-369D9EB3A3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xmlns="" id="{114C6688-7AD3-418A-BB91-050C5D8917C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xmlns="" id="{014371DC-521D-4EEB-941F-B7AAF6797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xmlns="" id="{0CC10026-D18A-43AF-A8AF-3C5E76B544C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xmlns="" id="{9AADFDED-6D71-4D1B-88A8-BC5E3B970F00}"/>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8" name="Espace réservé du pied de page 7">
            <a:extLst>
              <a:ext uri="{FF2B5EF4-FFF2-40B4-BE49-F238E27FC236}">
                <a16:creationId xmlns:a16="http://schemas.microsoft.com/office/drawing/2014/main" xmlns="" id="{E919C935-DCEC-48F5-8F3E-6A86657F53AC}"/>
              </a:ext>
            </a:extLst>
          </p:cNvPr>
          <p:cNvSpPr>
            <a:spLocks noGrp="1"/>
          </p:cNvSpPr>
          <p:nvPr>
            <p:ph type="ftr" sz="quarter" idx="11"/>
          </p:nvPr>
        </p:nvSpPr>
        <p:spPr/>
        <p:txBody>
          <a:bodyPr/>
          <a:lstStyle/>
          <a:p>
            <a:endParaRPr lang="fr-BE"/>
          </a:p>
        </p:txBody>
      </p:sp>
      <p:sp>
        <p:nvSpPr>
          <p:cNvPr id="9" name="Espace réservé du numéro de diapositive 8">
            <a:extLst>
              <a:ext uri="{FF2B5EF4-FFF2-40B4-BE49-F238E27FC236}">
                <a16:creationId xmlns:a16="http://schemas.microsoft.com/office/drawing/2014/main" xmlns="" id="{CC4F8835-C989-4201-AAED-DA2E1C6E97DD}"/>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3336631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424255F-F987-43FD-B3EB-96489DD728A1}"/>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xmlns="" id="{A9B9D2C1-9CA4-42C1-8B86-A10A5DBB6D5A}"/>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4" name="Espace réservé du pied de page 3">
            <a:extLst>
              <a:ext uri="{FF2B5EF4-FFF2-40B4-BE49-F238E27FC236}">
                <a16:creationId xmlns:a16="http://schemas.microsoft.com/office/drawing/2014/main" xmlns="" id="{88B9B1CF-4D8C-42AA-9CC4-3D18589E23A1}"/>
              </a:ext>
            </a:extLst>
          </p:cNvPr>
          <p:cNvSpPr>
            <a:spLocks noGrp="1"/>
          </p:cNvSpPr>
          <p:nvPr>
            <p:ph type="ftr" sz="quarter" idx="11"/>
          </p:nvPr>
        </p:nvSpPr>
        <p:spPr/>
        <p:txBody>
          <a:bodyPr/>
          <a:lstStyle/>
          <a:p>
            <a:endParaRPr lang="fr-BE"/>
          </a:p>
        </p:txBody>
      </p:sp>
      <p:sp>
        <p:nvSpPr>
          <p:cNvPr id="5" name="Espace réservé du numéro de diapositive 4">
            <a:extLst>
              <a:ext uri="{FF2B5EF4-FFF2-40B4-BE49-F238E27FC236}">
                <a16:creationId xmlns:a16="http://schemas.microsoft.com/office/drawing/2014/main" xmlns="" id="{F1FDBCB3-4A2E-43B1-A951-83AB2B9B5AD2}"/>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4020590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447B6401-F2F4-4BE6-9EE2-A6A13A3722A5}"/>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3" name="Espace réservé du pied de page 2">
            <a:extLst>
              <a:ext uri="{FF2B5EF4-FFF2-40B4-BE49-F238E27FC236}">
                <a16:creationId xmlns:a16="http://schemas.microsoft.com/office/drawing/2014/main" xmlns="" id="{5F990EE0-C53F-488B-A6A9-7E2BE9902BD5}"/>
              </a:ext>
            </a:extLst>
          </p:cNvPr>
          <p:cNvSpPr>
            <a:spLocks noGrp="1"/>
          </p:cNvSpPr>
          <p:nvPr>
            <p:ph type="ftr" sz="quarter" idx="11"/>
          </p:nvPr>
        </p:nvSpPr>
        <p:spPr/>
        <p:txBody>
          <a:bodyPr/>
          <a:lstStyle/>
          <a:p>
            <a:endParaRPr lang="fr-BE"/>
          </a:p>
        </p:txBody>
      </p:sp>
      <p:sp>
        <p:nvSpPr>
          <p:cNvPr id="4" name="Espace réservé du numéro de diapositive 3">
            <a:extLst>
              <a:ext uri="{FF2B5EF4-FFF2-40B4-BE49-F238E27FC236}">
                <a16:creationId xmlns:a16="http://schemas.microsoft.com/office/drawing/2014/main" xmlns="" id="{3484549D-8D59-499D-BB81-50FF3775F1FE}"/>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233833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15376D3-D0DB-4B95-8C32-E722994C048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xmlns="" id="{E885D351-964F-4245-BC9E-FB8FD6EFC9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xmlns="" id="{699AE2A3-B048-488A-828B-5353AFED5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9C4ABD72-F84B-440D-AA42-1912685BCD81}"/>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6" name="Espace réservé du pied de page 5">
            <a:extLst>
              <a:ext uri="{FF2B5EF4-FFF2-40B4-BE49-F238E27FC236}">
                <a16:creationId xmlns:a16="http://schemas.microsoft.com/office/drawing/2014/main" xmlns="" id="{74D2570A-BA62-4851-AFD8-86A01AC3D5C0}"/>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xmlns="" id="{B4F55F58-E593-4739-9460-C7C1370634EF}"/>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66912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605A33F-B123-4868-83FC-C96726680A7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xmlns="" id="{9E9AA5A3-216F-41CE-9C9F-B2A3B460F7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xmlns="" id="{4BBC2BCC-2A50-4964-9CD2-42605D61E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B2182A1C-CB36-4E93-B185-F4FB304DDEDC}"/>
              </a:ext>
            </a:extLst>
          </p:cNvPr>
          <p:cNvSpPr>
            <a:spLocks noGrp="1"/>
          </p:cNvSpPr>
          <p:nvPr>
            <p:ph type="dt" sz="half" idx="10"/>
          </p:nvPr>
        </p:nvSpPr>
        <p:spPr/>
        <p:txBody>
          <a:bodyPr/>
          <a:lstStyle/>
          <a:p>
            <a:fld id="{A92EC470-E773-4CBF-8A94-A715BDD118C3}" type="datetimeFigureOut">
              <a:rPr lang="fr-BE" smtClean="0"/>
              <a:t>9/08/21</a:t>
            </a:fld>
            <a:endParaRPr lang="fr-BE"/>
          </a:p>
        </p:txBody>
      </p:sp>
      <p:sp>
        <p:nvSpPr>
          <p:cNvPr id="6" name="Espace réservé du pied de page 5">
            <a:extLst>
              <a:ext uri="{FF2B5EF4-FFF2-40B4-BE49-F238E27FC236}">
                <a16:creationId xmlns:a16="http://schemas.microsoft.com/office/drawing/2014/main" xmlns="" id="{616C8E05-1D6E-43F8-B2DC-D5CA00B8EDDD}"/>
              </a:ext>
            </a:extLst>
          </p:cNvPr>
          <p:cNvSpPr>
            <a:spLocks noGrp="1"/>
          </p:cNvSpPr>
          <p:nvPr>
            <p:ph type="ftr" sz="quarter" idx="11"/>
          </p:nvPr>
        </p:nvSpPr>
        <p:spPr/>
        <p:txBody>
          <a:bodyPr/>
          <a:lstStyle/>
          <a:p>
            <a:endParaRPr lang="fr-BE"/>
          </a:p>
        </p:txBody>
      </p:sp>
      <p:sp>
        <p:nvSpPr>
          <p:cNvPr id="7" name="Espace réservé du numéro de diapositive 6">
            <a:extLst>
              <a:ext uri="{FF2B5EF4-FFF2-40B4-BE49-F238E27FC236}">
                <a16:creationId xmlns:a16="http://schemas.microsoft.com/office/drawing/2014/main" xmlns="" id="{27CBD092-440C-4E94-8B4D-B0DF9357EA7F}"/>
              </a:ext>
            </a:extLst>
          </p:cNvPr>
          <p:cNvSpPr>
            <a:spLocks noGrp="1"/>
          </p:cNvSpPr>
          <p:nvPr>
            <p:ph type="sldNum" sz="quarter" idx="12"/>
          </p:nvPr>
        </p:nvSpPr>
        <p:spPr/>
        <p:txBody>
          <a:bodyPr/>
          <a:lstStyle/>
          <a:p>
            <a:fld id="{5BCAF756-B4CD-4B09-8992-82FB6CD46BAC}" type="slidenum">
              <a:rPr lang="fr-BE" smtClean="0"/>
              <a:t>‹#›</a:t>
            </a:fld>
            <a:endParaRPr lang="fr-BE"/>
          </a:p>
        </p:txBody>
      </p:sp>
    </p:spTree>
    <p:extLst>
      <p:ext uri="{BB962C8B-B14F-4D97-AF65-F5344CB8AC3E}">
        <p14:creationId xmlns:p14="http://schemas.microsoft.com/office/powerpoint/2010/main" val="10117469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3B2F2F80-A955-4934-8FBF-2AB205375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xmlns="" id="{ECC10115-6F3E-4505-AC3E-EB712207B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xmlns="" id="{A3CED293-5311-4232-9FF6-9112FC5785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EC470-E773-4CBF-8A94-A715BDD118C3}" type="datetimeFigureOut">
              <a:rPr lang="fr-BE" smtClean="0"/>
              <a:t>9/08/21</a:t>
            </a:fld>
            <a:endParaRPr lang="fr-BE"/>
          </a:p>
        </p:txBody>
      </p:sp>
      <p:sp>
        <p:nvSpPr>
          <p:cNvPr id="5" name="Espace réservé du pied de page 4">
            <a:extLst>
              <a:ext uri="{FF2B5EF4-FFF2-40B4-BE49-F238E27FC236}">
                <a16:creationId xmlns:a16="http://schemas.microsoft.com/office/drawing/2014/main" xmlns="" id="{2C4AF8EC-B958-4046-A775-1367009599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a:extLst>
              <a:ext uri="{FF2B5EF4-FFF2-40B4-BE49-F238E27FC236}">
                <a16:creationId xmlns:a16="http://schemas.microsoft.com/office/drawing/2014/main" xmlns="" id="{FCAB9D32-6847-4AED-8043-B2AA444184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CAF756-B4CD-4B09-8992-82FB6CD46BAC}" type="slidenum">
              <a:rPr lang="fr-BE" smtClean="0"/>
              <a:t>‹#›</a:t>
            </a:fld>
            <a:endParaRPr lang="fr-BE"/>
          </a:p>
        </p:txBody>
      </p:sp>
    </p:spTree>
    <p:extLst>
      <p:ext uri="{BB962C8B-B14F-4D97-AF65-F5344CB8AC3E}">
        <p14:creationId xmlns:p14="http://schemas.microsoft.com/office/powerpoint/2010/main" val="427278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Title 1">
            <a:extLst>
              <a:ext uri="{FF2B5EF4-FFF2-40B4-BE49-F238E27FC236}">
                <a16:creationId xmlns:a16="http://schemas.microsoft.com/office/drawing/2014/main" xmlns="" id="{9A261C70-AF7A-49EA-95B6-74B127F7E870}"/>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Celebrating temperance</a:t>
            </a:r>
          </a:p>
        </p:txBody>
      </p:sp>
      <p:sp>
        <p:nvSpPr>
          <p:cNvPr id="704515" name="Footer Placeholder 3">
            <a:extLst>
              <a:ext uri="{FF2B5EF4-FFF2-40B4-BE49-F238E27FC236}">
                <a16:creationId xmlns:a16="http://schemas.microsoft.com/office/drawing/2014/main" xmlns="" id="{1D48BEAF-9C26-4C64-8F9A-0BDDD745814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04516" name="Slide Number Placeholder 4">
            <a:extLst>
              <a:ext uri="{FF2B5EF4-FFF2-40B4-BE49-F238E27FC236}">
                <a16:creationId xmlns:a16="http://schemas.microsoft.com/office/drawing/2014/main" xmlns="" id="{BE74ADF9-CD1A-49ED-BF25-732F8EF027F3}"/>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a:t>
            </a:r>
          </a:p>
        </p:txBody>
      </p:sp>
      <p:pic>
        <p:nvPicPr>
          <p:cNvPr id="704517" name="Picture 2" descr="G:\For Merle\Chapter 8 - temperance\121350762 - family arguing.jpg">
            <a:extLst>
              <a:ext uri="{FF2B5EF4-FFF2-40B4-BE49-F238E27FC236}">
                <a16:creationId xmlns:a16="http://schemas.microsoft.com/office/drawing/2014/main" xmlns="" id="{C7E58B83-B91E-4EF0-9554-B8F95601E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219200"/>
            <a:ext cx="3886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Title 1">
            <a:extLst>
              <a:ext uri="{FF2B5EF4-FFF2-40B4-BE49-F238E27FC236}">
                <a16:creationId xmlns:a16="http://schemas.microsoft.com/office/drawing/2014/main" xmlns="" id="{F612E72C-3D89-45B7-BEC7-F9F79B7DAB99}"/>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Risks of alcohol addiction</a:t>
            </a:r>
          </a:p>
        </p:txBody>
      </p:sp>
      <p:sp>
        <p:nvSpPr>
          <p:cNvPr id="722947" name="Footer Placeholder 3">
            <a:extLst>
              <a:ext uri="{FF2B5EF4-FFF2-40B4-BE49-F238E27FC236}">
                <a16:creationId xmlns:a16="http://schemas.microsoft.com/office/drawing/2014/main" xmlns="" id="{74241A3B-8D14-425E-A638-7927A757CCDD}"/>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22948" name="Slide Number Placeholder 4">
            <a:extLst>
              <a:ext uri="{FF2B5EF4-FFF2-40B4-BE49-F238E27FC236}">
                <a16:creationId xmlns:a16="http://schemas.microsoft.com/office/drawing/2014/main" xmlns="" id="{6299325E-12D1-4522-9004-A276D265E958}"/>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11</a:t>
            </a:r>
          </a:p>
        </p:txBody>
      </p:sp>
      <p:pic>
        <p:nvPicPr>
          <p:cNvPr id="722949" name="Picture 2" descr="G:\For Merle\Chapter 8 - temperance\200301566-001 - woman bent over toilet.jpg">
            <a:extLst>
              <a:ext uri="{FF2B5EF4-FFF2-40B4-BE49-F238E27FC236}">
                <a16:creationId xmlns:a16="http://schemas.microsoft.com/office/drawing/2014/main" xmlns="" id="{4B7AD061-225B-485B-A148-0A450BDE9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4" y="1225550"/>
            <a:ext cx="4529137" cy="509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Title 1">
            <a:extLst>
              <a:ext uri="{FF2B5EF4-FFF2-40B4-BE49-F238E27FC236}">
                <a16:creationId xmlns:a16="http://schemas.microsoft.com/office/drawing/2014/main" xmlns="" id="{1F11DB1D-844C-45B4-9F9F-1BF007260E7B}"/>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Alcohol and cancer</a:t>
            </a:r>
          </a:p>
        </p:txBody>
      </p:sp>
      <p:sp>
        <p:nvSpPr>
          <p:cNvPr id="724995" name="Footer Placeholder 3">
            <a:extLst>
              <a:ext uri="{FF2B5EF4-FFF2-40B4-BE49-F238E27FC236}">
                <a16:creationId xmlns:a16="http://schemas.microsoft.com/office/drawing/2014/main" xmlns="" id="{8B8944E1-525F-4BC5-8224-07F4941BAC60}"/>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24996" name="Slide Number Placeholder 4">
            <a:extLst>
              <a:ext uri="{FF2B5EF4-FFF2-40B4-BE49-F238E27FC236}">
                <a16:creationId xmlns:a16="http://schemas.microsoft.com/office/drawing/2014/main" xmlns="" id="{360E0108-B19B-4E1F-85E1-AD0399705EBC}"/>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12</a:t>
            </a:r>
          </a:p>
        </p:txBody>
      </p:sp>
      <p:pic>
        <p:nvPicPr>
          <p:cNvPr id="724997" name="Picture 3" descr="G:\For Merle\Chapter 8 - temperance\119561872 - man silhouette drinking.jpg">
            <a:extLst>
              <a:ext uri="{FF2B5EF4-FFF2-40B4-BE49-F238E27FC236}">
                <a16:creationId xmlns:a16="http://schemas.microsoft.com/office/drawing/2014/main" xmlns="" id="{F2D02CFE-2C21-4C72-9D49-4ED9CCC9B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1"/>
            <a:ext cx="78486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2" name="Title 1">
            <a:extLst>
              <a:ext uri="{FF2B5EF4-FFF2-40B4-BE49-F238E27FC236}">
                <a16:creationId xmlns:a16="http://schemas.microsoft.com/office/drawing/2014/main" xmlns="" id="{C6D0EA0D-9D34-4861-BD0E-4218CA3C4C43}"/>
              </a:ext>
            </a:extLst>
          </p:cNvPr>
          <p:cNvSpPr>
            <a:spLocks noGrp="1" noChangeArrowheads="1"/>
          </p:cNvSpPr>
          <p:nvPr>
            <p:ph type="title"/>
          </p:nvPr>
        </p:nvSpPr>
        <p:spPr>
          <a:xfrm>
            <a:off x="1981200" y="381000"/>
            <a:ext cx="8229600" cy="1143000"/>
          </a:xfrm>
        </p:spPr>
        <p:txBody>
          <a:bodyPr>
            <a:normAutofit fontScale="90000"/>
          </a:bodyPr>
          <a:lstStyle/>
          <a:p>
            <a:pPr eaLnBrk="1" hangingPunct="1"/>
            <a:r>
              <a:rPr lang="en-US" altLang="fr-FR">
                <a:ln>
                  <a:noFill/>
                </a:ln>
              </a:rPr>
              <a:t>Alcohol linked to breast cancer</a:t>
            </a:r>
            <a:br>
              <a:rPr lang="en-US" altLang="fr-FR">
                <a:ln>
                  <a:noFill/>
                </a:ln>
              </a:rPr>
            </a:br>
            <a:r>
              <a:rPr lang="en-US" altLang="fr-FR">
                <a:ln>
                  <a:noFill/>
                </a:ln>
              </a:rPr>
              <a:t> and colon cancer</a:t>
            </a:r>
          </a:p>
        </p:txBody>
      </p:sp>
      <p:sp>
        <p:nvSpPr>
          <p:cNvPr id="727043" name="Footer Placeholder 3">
            <a:extLst>
              <a:ext uri="{FF2B5EF4-FFF2-40B4-BE49-F238E27FC236}">
                <a16:creationId xmlns:a16="http://schemas.microsoft.com/office/drawing/2014/main" xmlns="" id="{0957415B-A3D0-482B-A7B0-EB3E5DEED0D7}"/>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27044" name="Slide Number Placeholder 4">
            <a:extLst>
              <a:ext uri="{FF2B5EF4-FFF2-40B4-BE49-F238E27FC236}">
                <a16:creationId xmlns:a16="http://schemas.microsoft.com/office/drawing/2014/main" xmlns="" id="{FB332943-1323-4137-9919-71227D2D04F4}"/>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13</a:t>
            </a:r>
          </a:p>
        </p:txBody>
      </p:sp>
      <p:pic>
        <p:nvPicPr>
          <p:cNvPr id="727045" name="Picture 2" descr="C:\Users\thomasn\Downloads\86514761.jpg">
            <a:extLst>
              <a:ext uri="{FF2B5EF4-FFF2-40B4-BE49-F238E27FC236}">
                <a16:creationId xmlns:a16="http://schemas.microsoft.com/office/drawing/2014/main" xmlns="" id="{23D91738-D442-4759-93A3-76F3E431D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35126"/>
            <a:ext cx="4191000"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46" name="Picture 3" descr="C:\Users\thomasn\Pictures\Thinkstock hmpix4\Thinkstock Nancy\medical personnel  procedures, hospitals\122516342 - colon cancer.jpg">
            <a:extLst>
              <a:ext uri="{FF2B5EF4-FFF2-40B4-BE49-F238E27FC236}">
                <a16:creationId xmlns:a16="http://schemas.microsoft.com/office/drawing/2014/main" xmlns="" id="{C1E5BC79-C0A3-47A5-A53E-84CF2CA62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0814" y="1646238"/>
            <a:ext cx="3451225"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Title 1">
            <a:extLst>
              <a:ext uri="{FF2B5EF4-FFF2-40B4-BE49-F238E27FC236}">
                <a16:creationId xmlns:a16="http://schemas.microsoft.com/office/drawing/2014/main" xmlns="" id="{B3C31A48-E081-45D4-8F60-DE3183B4E2A3}"/>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Alcohol and safety</a:t>
            </a:r>
          </a:p>
        </p:txBody>
      </p:sp>
      <p:sp>
        <p:nvSpPr>
          <p:cNvPr id="729091" name="Footer Placeholder 3">
            <a:extLst>
              <a:ext uri="{FF2B5EF4-FFF2-40B4-BE49-F238E27FC236}">
                <a16:creationId xmlns:a16="http://schemas.microsoft.com/office/drawing/2014/main" xmlns="" id="{AEE6844C-BFAB-4EA4-AA7C-24BFABB2B6E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29092" name="Slide Number Placeholder 4">
            <a:extLst>
              <a:ext uri="{FF2B5EF4-FFF2-40B4-BE49-F238E27FC236}">
                <a16:creationId xmlns:a16="http://schemas.microsoft.com/office/drawing/2014/main" xmlns="" id="{7A2DEDA7-A9CD-423E-9D73-C9E37F7DA651}"/>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14</a:t>
            </a:r>
          </a:p>
        </p:txBody>
      </p:sp>
      <p:pic>
        <p:nvPicPr>
          <p:cNvPr id="729093" name="Picture 2" descr="G:\For Merle\Chapter 8 - temperance\84462876 - girl with beers.jpg">
            <a:extLst>
              <a:ext uri="{FF2B5EF4-FFF2-40B4-BE49-F238E27FC236}">
                <a16:creationId xmlns:a16="http://schemas.microsoft.com/office/drawing/2014/main" xmlns="" id="{F02CCE2A-8753-42B2-87AA-E2154C792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19200"/>
            <a:ext cx="7924800" cy="501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Title 1">
            <a:extLst>
              <a:ext uri="{FF2B5EF4-FFF2-40B4-BE49-F238E27FC236}">
                <a16:creationId xmlns:a16="http://schemas.microsoft.com/office/drawing/2014/main" xmlns="" id="{1DF512B6-C5A6-42EF-B9AA-69E54D9FEB20}"/>
              </a:ext>
            </a:extLst>
          </p:cNvPr>
          <p:cNvSpPr>
            <a:spLocks noGrp="1" noChangeArrowheads="1"/>
          </p:cNvSpPr>
          <p:nvPr>
            <p:ph type="title"/>
          </p:nvPr>
        </p:nvSpPr>
        <p:spPr>
          <a:xfrm>
            <a:off x="2133600" y="152400"/>
            <a:ext cx="8229600" cy="1143000"/>
          </a:xfrm>
        </p:spPr>
        <p:txBody>
          <a:bodyPr/>
          <a:lstStyle/>
          <a:p>
            <a:pPr eaLnBrk="1" hangingPunct="1"/>
            <a:r>
              <a:rPr lang="en-US" altLang="fr-FR">
                <a:ln>
                  <a:noFill/>
                </a:ln>
              </a:rPr>
              <a:t>Alcohol and heart health</a:t>
            </a:r>
          </a:p>
        </p:txBody>
      </p:sp>
      <p:sp>
        <p:nvSpPr>
          <p:cNvPr id="731139" name="Footer Placeholder 3">
            <a:extLst>
              <a:ext uri="{FF2B5EF4-FFF2-40B4-BE49-F238E27FC236}">
                <a16:creationId xmlns:a16="http://schemas.microsoft.com/office/drawing/2014/main" xmlns="" id="{104052B1-47E1-4752-9C3A-F70BB467FA48}"/>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31140" name="Slide Number Placeholder 4">
            <a:extLst>
              <a:ext uri="{FF2B5EF4-FFF2-40B4-BE49-F238E27FC236}">
                <a16:creationId xmlns:a16="http://schemas.microsoft.com/office/drawing/2014/main" xmlns="" id="{2023C854-8F76-413B-A7CC-24F5E5885D1D}"/>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15</a:t>
            </a:r>
          </a:p>
        </p:txBody>
      </p:sp>
      <p:pic>
        <p:nvPicPr>
          <p:cNvPr id="731141" name="Picture 2" descr="G:\For Merle\Chapter 8 - temperance\133534243 - alcohol bottles.jpg">
            <a:extLst>
              <a:ext uri="{FF2B5EF4-FFF2-40B4-BE49-F238E27FC236}">
                <a16:creationId xmlns:a16="http://schemas.microsoft.com/office/drawing/2014/main" xmlns="" id="{42F2601C-1A79-4D73-8C1A-237250981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430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itle 1">
            <a:extLst>
              <a:ext uri="{FF2B5EF4-FFF2-40B4-BE49-F238E27FC236}">
                <a16:creationId xmlns:a16="http://schemas.microsoft.com/office/drawing/2014/main" xmlns="" id="{CC654EE2-610C-4A33-B59F-237CBDEE078D}"/>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Daily exercise and a healthful diet</a:t>
            </a:r>
          </a:p>
        </p:txBody>
      </p:sp>
      <p:sp>
        <p:nvSpPr>
          <p:cNvPr id="733187" name="Footer Placeholder 3">
            <a:extLst>
              <a:ext uri="{FF2B5EF4-FFF2-40B4-BE49-F238E27FC236}">
                <a16:creationId xmlns:a16="http://schemas.microsoft.com/office/drawing/2014/main" xmlns="" id="{56FA2455-548A-4F53-94A9-1C54647B421A}"/>
              </a:ext>
            </a:extLst>
          </p:cNvPr>
          <p:cNvSpPr>
            <a:spLocks noGrp="1"/>
          </p:cNvSpPr>
          <p:nvPr>
            <p:ph type="ftr" sz="quarter" idx="11"/>
          </p:nvPr>
        </p:nvSpPr>
        <p:spPr bwMode="auto">
          <a:xfrm>
            <a:off x="2101850" y="6340476"/>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33188" name="Slide Number Placeholder 4">
            <a:extLst>
              <a:ext uri="{FF2B5EF4-FFF2-40B4-BE49-F238E27FC236}">
                <a16:creationId xmlns:a16="http://schemas.microsoft.com/office/drawing/2014/main" xmlns="" id="{10931778-C280-4107-BCA1-64D3F6198EA0}"/>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16</a:t>
            </a:r>
          </a:p>
        </p:txBody>
      </p:sp>
      <p:pic>
        <p:nvPicPr>
          <p:cNvPr id="733189" name="Picture 3" descr="C:\Users\thomasn\Pictures\Thinkstock hmpix4\Thinkstock Nancy\Food or drink\148970946.jpg">
            <a:extLst>
              <a:ext uri="{FF2B5EF4-FFF2-40B4-BE49-F238E27FC236}">
                <a16:creationId xmlns:a16="http://schemas.microsoft.com/office/drawing/2014/main" xmlns="" id="{4AD57FCD-6649-4237-A645-9454DB5A8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1219200"/>
            <a:ext cx="3675062"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190" name="Picture 4" descr="C:\Users\thomasn\Pictures\Thinkstock hmpix4\Thinkstock Nancy\Exercise, sports, outdoor activity, obesity\87160637.jpg">
            <a:extLst>
              <a:ext uri="{FF2B5EF4-FFF2-40B4-BE49-F238E27FC236}">
                <a16:creationId xmlns:a16="http://schemas.microsoft.com/office/drawing/2014/main" xmlns="" id="{098EE565-267F-4BF5-9192-E738DC3573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1" y="1219200"/>
            <a:ext cx="4397375"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Title 1">
            <a:extLst>
              <a:ext uri="{FF2B5EF4-FFF2-40B4-BE49-F238E27FC236}">
                <a16:creationId xmlns:a16="http://schemas.microsoft.com/office/drawing/2014/main" xmlns="" id="{87B8E3F3-297A-4CDF-AA2E-1C949EAB00C7}"/>
              </a:ext>
            </a:extLst>
          </p:cNvPr>
          <p:cNvSpPr>
            <a:spLocks noGrp="1" noChangeArrowheads="1"/>
          </p:cNvSpPr>
          <p:nvPr>
            <p:ph type="title"/>
          </p:nvPr>
        </p:nvSpPr>
        <p:spPr>
          <a:xfrm>
            <a:off x="2971800" y="152400"/>
            <a:ext cx="8229600" cy="1143000"/>
          </a:xfrm>
        </p:spPr>
        <p:txBody>
          <a:bodyPr/>
          <a:lstStyle/>
          <a:p>
            <a:pPr eaLnBrk="1" hangingPunct="1"/>
            <a:r>
              <a:rPr lang="en-US" altLang="fr-FR">
                <a:ln>
                  <a:noFill/>
                </a:ln>
              </a:rPr>
              <a:t>Killer tobacco</a:t>
            </a:r>
          </a:p>
        </p:txBody>
      </p:sp>
      <p:sp>
        <p:nvSpPr>
          <p:cNvPr id="3" name="Content Placeholder 2">
            <a:extLst>
              <a:ext uri="{FF2B5EF4-FFF2-40B4-BE49-F238E27FC236}">
                <a16:creationId xmlns:a16="http://schemas.microsoft.com/office/drawing/2014/main" xmlns="" id="{71D76E5F-8728-4497-8937-BCC3F63A67F4}"/>
              </a:ext>
            </a:extLst>
          </p:cNvPr>
          <p:cNvSpPr>
            <a:spLocks noGrp="1" noChangeArrowheads="1"/>
          </p:cNvSpPr>
          <p:nvPr>
            <p:ph idx="1"/>
          </p:nvPr>
        </p:nvSpPr>
        <p:spPr>
          <a:xfrm>
            <a:off x="2057400" y="1443038"/>
            <a:ext cx="4953000" cy="5338762"/>
          </a:xfrm>
        </p:spPr>
        <p:txBody>
          <a:bodyPr/>
          <a:lstStyle/>
          <a:p>
            <a:pPr eaLnBrk="1" hangingPunct="1"/>
            <a:r>
              <a:rPr lang="en-US" altLang="fr-FR">
                <a:solidFill>
                  <a:srgbClr val="FFFFFF"/>
                </a:solidFill>
              </a:rPr>
              <a:t>Tobacco kills nearly 6 million people each year.</a:t>
            </a:r>
          </a:p>
          <a:p>
            <a:pPr eaLnBrk="1" hangingPunct="1">
              <a:buFont typeface="Arial" panose="020B0604020202020204" pitchFamily="34" charset="0"/>
              <a:buNone/>
            </a:pPr>
            <a:r>
              <a:rPr lang="en-US" altLang="fr-FR">
                <a:solidFill>
                  <a:srgbClr val="FFFFFF"/>
                </a:solidFill>
              </a:rPr>
              <a:t> </a:t>
            </a:r>
          </a:p>
          <a:p>
            <a:pPr eaLnBrk="1" hangingPunct="1"/>
            <a:r>
              <a:rPr lang="en-US" altLang="fr-FR">
                <a:solidFill>
                  <a:srgbClr val="FFFFFF"/>
                </a:solidFill>
              </a:rPr>
              <a:t>Nearly 80 percent of the world</a:t>
            </a:r>
            <a:r>
              <a:rPr lang="en-US" altLang="en-US">
                <a:solidFill>
                  <a:srgbClr val="FFFFFF"/>
                </a:solidFill>
              </a:rPr>
              <a:t>’</a:t>
            </a:r>
            <a:r>
              <a:rPr lang="en-US" altLang="fr-FR">
                <a:solidFill>
                  <a:srgbClr val="FFFFFF"/>
                </a:solidFill>
              </a:rPr>
              <a:t>s 1 billion smokers live in low- and middle-income countries.</a:t>
            </a:r>
          </a:p>
          <a:p>
            <a:pPr eaLnBrk="1" hangingPunct="1"/>
            <a:endParaRPr lang="en-US" altLang="fr-FR"/>
          </a:p>
        </p:txBody>
      </p:sp>
      <p:sp>
        <p:nvSpPr>
          <p:cNvPr id="735236" name="Footer Placeholder 3">
            <a:extLst>
              <a:ext uri="{FF2B5EF4-FFF2-40B4-BE49-F238E27FC236}">
                <a16:creationId xmlns:a16="http://schemas.microsoft.com/office/drawing/2014/main" xmlns="" id="{948929D7-5D02-42D4-B1B4-851BD219DA5D}"/>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35237" name="Slide Number Placeholder 4">
            <a:extLst>
              <a:ext uri="{FF2B5EF4-FFF2-40B4-BE49-F238E27FC236}">
                <a16:creationId xmlns:a16="http://schemas.microsoft.com/office/drawing/2014/main" xmlns="" id="{BD560836-3FC2-4E2D-99BE-F7C0096FEBD9}"/>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17</a:t>
            </a:r>
          </a:p>
        </p:txBody>
      </p:sp>
      <p:pic>
        <p:nvPicPr>
          <p:cNvPr id="735238" name="Picture 2" descr="G:\For Merle\Chapter 8 - temperance\122435078 - asian man smoking.jpg">
            <a:extLst>
              <a:ext uri="{FF2B5EF4-FFF2-40B4-BE49-F238E27FC236}">
                <a16:creationId xmlns:a16="http://schemas.microsoft.com/office/drawing/2014/main" xmlns="" id="{736820FC-4DA1-44F5-9E7C-E07E588CC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609600"/>
            <a:ext cx="33591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A6A2A2A-B2E7-4849-AD16-E39E22889B6B}"/>
              </a:ext>
            </a:extLst>
          </p:cNvPr>
          <p:cNvSpPr>
            <a:spLocks noGrp="1" noChangeArrowheads="1"/>
          </p:cNvSpPr>
          <p:nvPr>
            <p:ph idx="1"/>
          </p:nvPr>
        </p:nvSpPr>
        <p:spPr>
          <a:xfrm>
            <a:off x="5562600" y="685800"/>
            <a:ext cx="4953000" cy="5105400"/>
          </a:xfrm>
        </p:spPr>
        <p:txBody>
          <a:bodyPr>
            <a:normAutofit lnSpcReduction="10000"/>
          </a:bodyPr>
          <a:lstStyle/>
          <a:p>
            <a:pPr eaLnBrk="1" hangingPunct="1">
              <a:spcAft>
                <a:spcPct val="0"/>
              </a:spcAft>
            </a:pPr>
            <a:r>
              <a:rPr lang="en-US" altLang="fr-FR" sz="3000">
                <a:solidFill>
                  <a:srgbClr val="FFFFFF"/>
                </a:solidFill>
              </a:rPr>
              <a:t>Consumption of tobacco products is increasing globally.</a:t>
            </a:r>
          </a:p>
          <a:p>
            <a:pPr eaLnBrk="1" hangingPunct="1">
              <a:spcAft>
                <a:spcPct val="0"/>
              </a:spcAft>
            </a:pPr>
            <a:endParaRPr lang="en-US" altLang="fr-FR" sz="3000">
              <a:solidFill>
                <a:srgbClr val="FFFFFF"/>
              </a:solidFill>
            </a:endParaRPr>
          </a:p>
          <a:p>
            <a:pPr eaLnBrk="1" hangingPunct="1">
              <a:spcAft>
                <a:spcPct val="0"/>
              </a:spcAft>
            </a:pPr>
            <a:r>
              <a:rPr lang="en-US" altLang="fr-FR" sz="3000">
                <a:solidFill>
                  <a:srgbClr val="FFFFFF"/>
                </a:solidFill>
              </a:rPr>
              <a:t>Approximately 1 person dies every 6 seconds as a result of tobacco-related causes.</a:t>
            </a:r>
          </a:p>
          <a:p>
            <a:pPr eaLnBrk="1" hangingPunct="1">
              <a:spcAft>
                <a:spcPct val="0"/>
              </a:spcAft>
            </a:pPr>
            <a:endParaRPr lang="en-US" altLang="fr-FR" sz="3000">
              <a:solidFill>
                <a:srgbClr val="FFFFFF"/>
              </a:solidFill>
            </a:endParaRPr>
          </a:p>
          <a:p>
            <a:pPr eaLnBrk="1" hangingPunct="1">
              <a:spcAft>
                <a:spcPct val="0"/>
              </a:spcAft>
            </a:pPr>
            <a:r>
              <a:rPr lang="en-US" altLang="fr-FR" sz="3000">
                <a:solidFill>
                  <a:srgbClr val="FFFFFF"/>
                </a:solidFill>
              </a:rPr>
              <a:t>Up to half of current users will eventually die of a tobacco-related disease.</a:t>
            </a:r>
          </a:p>
          <a:p>
            <a:pPr eaLnBrk="1" hangingPunct="1">
              <a:spcAft>
                <a:spcPct val="0"/>
              </a:spcAft>
            </a:pPr>
            <a:endParaRPr lang="en-US" altLang="fr-FR" sz="3000"/>
          </a:p>
        </p:txBody>
      </p:sp>
      <p:sp>
        <p:nvSpPr>
          <p:cNvPr id="737283" name="Footer Placeholder 3">
            <a:extLst>
              <a:ext uri="{FF2B5EF4-FFF2-40B4-BE49-F238E27FC236}">
                <a16:creationId xmlns:a16="http://schemas.microsoft.com/office/drawing/2014/main" xmlns="" id="{FCC6F1BF-FE04-4083-859E-1065C5702555}"/>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37284" name="Slide Number Placeholder 4">
            <a:extLst>
              <a:ext uri="{FF2B5EF4-FFF2-40B4-BE49-F238E27FC236}">
                <a16:creationId xmlns:a16="http://schemas.microsoft.com/office/drawing/2014/main" xmlns="" id="{E9FCD363-B4B4-4751-A045-CC545485687D}"/>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18</a:t>
            </a:r>
          </a:p>
        </p:txBody>
      </p:sp>
      <p:pic>
        <p:nvPicPr>
          <p:cNvPr id="737285" name="Picture 2" descr="G:\For Merle\Chapter 8 - temperance\122435078 - asian man smoking.jpg">
            <a:extLst>
              <a:ext uri="{FF2B5EF4-FFF2-40B4-BE49-F238E27FC236}">
                <a16:creationId xmlns:a16="http://schemas.microsoft.com/office/drawing/2014/main" xmlns="" id="{DF719881-0198-4F9F-B85D-98DCEDA4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62000"/>
            <a:ext cx="3505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Title 1">
            <a:extLst>
              <a:ext uri="{FF2B5EF4-FFF2-40B4-BE49-F238E27FC236}">
                <a16:creationId xmlns:a16="http://schemas.microsoft.com/office/drawing/2014/main" xmlns="" id="{06218883-2E96-465C-A37E-A78635386F9F}"/>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Tobacco is a gradual killer</a:t>
            </a:r>
          </a:p>
        </p:txBody>
      </p:sp>
      <p:sp>
        <p:nvSpPr>
          <p:cNvPr id="739331" name="Footer Placeholder 3">
            <a:extLst>
              <a:ext uri="{FF2B5EF4-FFF2-40B4-BE49-F238E27FC236}">
                <a16:creationId xmlns:a16="http://schemas.microsoft.com/office/drawing/2014/main" xmlns="" id="{3DD4DAEB-5ABA-45AE-BF03-D2D5D9E3B71C}"/>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39332" name="Slide Number Placeholder 4">
            <a:extLst>
              <a:ext uri="{FF2B5EF4-FFF2-40B4-BE49-F238E27FC236}">
                <a16:creationId xmlns:a16="http://schemas.microsoft.com/office/drawing/2014/main" xmlns="" id="{070940F7-3B0A-4557-B1DF-17362567E273}"/>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19</a:t>
            </a:r>
          </a:p>
        </p:txBody>
      </p:sp>
      <p:pic>
        <p:nvPicPr>
          <p:cNvPr id="739333" name="Picture 2" descr="C:\Users\thomasn\Pictures\Thinkstock hmpix4\Thinkstock Nancy\smoking cigarettes\100416775.jpg">
            <a:extLst>
              <a:ext uri="{FF2B5EF4-FFF2-40B4-BE49-F238E27FC236}">
                <a16:creationId xmlns:a16="http://schemas.microsoft.com/office/drawing/2014/main" xmlns="" id="{D8CE91D3-1E82-4483-9015-27052AA90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1231900"/>
            <a:ext cx="80010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Title 1">
            <a:extLst>
              <a:ext uri="{FF2B5EF4-FFF2-40B4-BE49-F238E27FC236}">
                <a16:creationId xmlns:a16="http://schemas.microsoft.com/office/drawing/2014/main" xmlns="" id="{AB4A16F6-B12A-4660-917E-EB5AA7274EE3}"/>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Tobacco, a </a:t>
            </a:r>
            <a:r>
              <a:rPr lang="en-US" altLang="en-US">
                <a:ln>
                  <a:noFill/>
                </a:ln>
              </a:rPr>
              <a:t>“</a:t>
            </a:r>
            <a:r>
              <a:rPr lang="en-US" altLang="fr-FR">
                <a:ln>
                  <a:noFill/>
                </a:ln>
              </a:rPr>
              <a:t>gateway drug</a:t>
            </a:r>
            <a:r>
              <a:rPr lang="en-US" altLang="en-US">
                <a:ln>
                  <a:noFill/>
                </a:ln>
              </a:rPr>
              <a:t>”</a:t>
            </a:r>
            <a:endParaRPr lang="en-US" altLang="fr-FR">
              <a:ln>
                <a:noFill/>
              </a:ln>
            </a:endParaRPr>
          </a:p>
        </p:txBody>
      </p:sp>
      <p:sp>
        <p:nvSpPr>
          <p:cNvPr id="741379" name="Footer Placeholder 3">
            <a:extLst>
              <a:ext uri="{FF2B5EF4-FFF2-40B4-BE49-F238E27FC236}">
                <a16:creationId xmlns:a16="http://schemas.microsoft.com/office/drawing/2014/main" xmlns="" id="{96BE8453-6179-46A3-8185-291DDDC007CE}"/>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41380" name="Slide Number Placeholder 4">
            <a:extLst>
              <a:ext uri="{FF2B5EF4-FFF2-40B4-BE49-F238E27FC236}">
                <a16:creationId xmlns:a16="http://schemas.microsoft.com/office/drawing/2014/main" xmlns="" id="{8F682CEC-B9C0-424F-B782-A3FE9D7B60FD}"/>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20</a:t>
            </a:r>
          </a:p>
        </p:txBody>
      </p:sp>
      <p:pic>
        <p:nvPicPr>
          <p:cNvPr id="741381" name="Picture 2" descr="C:\Users\thomasn\Downloads\149051520.jpg">
            <a:extLst>
              <a:ext uri="{FF2B5EF4-FFF2-40B4-BE49-F238E27FC236}">
                <a16:creationId xmlns:a16="http://schemas.microsoft.com/office/drawing/2014/main" xmlns="" id="{286F3DC5-447D-4C29-B078-76A7BB2A7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371600"/>
            <a:ext cx="7321550"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Title 1">
            <a:extLst>
              <a:ext uri="{FF2B5EF4-FFF2-40B4-BE49-F238E27FC236}">
                <a16:creationId xmlns:a16="http://schemas.microsoft.com/office/drawing/2014/main" xmlns="" id="{BE457BC4-DD2C-41AB-91A2-71FEA4A1BB94}"/>
              </a:ext>
            </a:extLst>
          </p:cNvPr>
          <p:cNvSpPr>
            <a:spLocks noGrp="1" noChangeArrowheads="1"/>
          </p:cNvSpPr>
          <p:nvPr>
            <p:ph type="title"/>
          </p:nvPr>
        </p:nvSpPr>
        <p:spPr>
          <a:xfrm>
            <a:off x="1828800" y="152400"/>
            <a:ext cx="8458200" cy="1143000"/>
          </a:xfrm>
        </p:spPr>
        <p:txBody>
          <a:bodyPr/>
          <a:lstStyle/>
          <a:p>
            <a:pPr eaLnBrk="1" hangingPunct="1"/>
            <a:r>
              <a:rPr lang="en-US" altLang="en-US">
                <a:ln>
                  <a:noFill/>
                </a:ln>
              </a:rPr>
              <a:t>“</a:t>
            </a:r>
            <a:r>
              <a:rPr lang="en-US" altLang="fr-FR">
                <a:ln>
                  <a:noFill/>
                </a:ln>
              </a:rPr>
              <a:t>I can control alcohol and tobacco!</a:t>
            </a:r>
            <a:r>
              <a:rPr lang="en-US" altLang="en-US">
                <a:ln>
                  <a:noFill/>
                </a:ln>
              </a:rPr>
              <a:t>”</a:t>
            </a:r>
            <a:endParaRPr lang="en-US" altLang="fr-FR">
              <a:ln>
                <a:noFill/>
              </a:ln>
            </a:endParaRPr>
          </a:p>
        </p:txBody>
      </p:sp>
      <p:sp>
        <p:nvSpPr>
          <p:cNvPr id="706563" name="Footer Placeholder 3">
            <a:extLst>
              <a:ext uri="{FF2B5EF4-FFF2-40B4-BE49-F238E27FC236}">
                <a16:creationId xmlns:a16="http://schemas.microsoft.com/office/drawing/2014/main" xmlns="" id="{962F9DA2-BC83-419B-AEF5-EA980AB5973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06564" name="Slide Number Placeholder 4">
            <a:extLst>
              <a:ext uri="{FF2B5EF4-FFF2-40B4-BE49-F238E27FC236}">
                <a16:creationId xmlns:a16="http://schemas.microsoft.com/office/drawing/2014/main" xmlns="" id="{026A9329-3581-4C76-8292-C93A429FC274}"/>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a:t>
            </a:r>
          </a:p>
        </p:txBody>
      </p:sp>
      <p:pic>
        <p:nvPicPr>
          <p:cNvPr id="706565" name="Picture 2" descr="C:\Users\thomasn\Pictures\Thinkstock hmpix4\Thinkstock Nancy\Alcohol, wine, drunk people\138176329.jpg">
            <a:extLst>
              <a:ext uri="{FF2B5EF4-FFF2-40B4-BE49-F238E27FC236}">
                <a16:creationId xmlns:a16="http://schemas.microsoft.com/office/drawing/2014/main" xmlns="" id="{80F558BE-1A3E-470A-98D9-51A252F3B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8" y="1371600"/>
            <a:ext cx="474821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C:\Users\thomasn\Pictures\Thinkstock hmpix4\Thinkstock Nancy\smoking cigarettes\140411672 - smoke.jpg">
            <a:extLst>
              <a:ext uri="{FF2B5EF4-FFF2-40B4-BE49-F238E27FC236}">
                <a16:creationId xmlns:a16="http://schemas.microsoft.com/office/drawing/2014/main" xmlns="" id="{A119AE6D-B075-4D03-BAC5-1983FCBB4D7F}"/>
              </a:ext>
            </a:extLst>
          </p:cNvPr>
          <p:cNvPicPr>
            <a:picLocks noChangeAspect="1" noChangeArrowheads="1"/>
          </p:cNvPicPr>
          <p:nvPr/>
        </p:nvPicPr>
        <p:blipFill rotWithShape="1">
          <a:blip r:embed="rId4" cstate="email"/>
          <a:srcRect/>
          <a:stretch/>
        </p:blipFill>
        <p:spPr bwMode="auto">
          <a:xfrm>
            <a:off x="7507358" y="1066800"/>
            <a:ext cx="2067858" cy="5531126"/>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Title 1">
            <a:extLst>
              <a:ext uri="{FF2B5EF4-FFF2-40B4-BE49-F238E27FC236}">
                <a16:creationId xmlns:a16="http://schemas.microsoft.com/office/drawing/2014/main" xmlns="" id="{76561A0D-5BDF-45EE-AC32-017FE8801E75}"/>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Avoid all things harmful!</a:t>
            </a:r>
          </a:p>
        </p:txBody>
      </p:sp>
      <p:sp>
        <p:nvSpPr>
          <p:cNvPr id="743427" name="Footer Placeholder 3">
            <a:extLst>
              <a:ext uri="{FF2B5EF4-FFF2-40B4-BE49-F238E27FC236}">
                <a16:creationId xmlns:a16="http://schemas.microsoft.com/office/drawing/2014/main" xmlns="" id="{BE526014-7C54-42F8-A837-80CA3AF2ADA7}"/>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43428" name="Slide Number Placeholder 4">
            <a:extLst>
              <a:ext uri="{FF2B5EF4-FFF2-40B4-BE49-F238E27FC236}">
                <a16:creationId xmlns:a16="http://schemas.microsoft.com/office/drawing/2014/main" xmlns="" id="{B7F693C4-69FA-42C6-B8A5-4FE58100F734}"/>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21</a:t>
            </a:r>
          </a:p>
        </p:txBody>
      </p:sp>
      <p:pic>
        <p:nvPicPr>
          <p:cNvPr id="743429" name="Picture 2" descr="G:\For Merle\Chapter 8 - temperance\AA033778 - black man smoking.jpg">
            <a:extLst>
              <a:ext uri="{FF2B5EF4-FFF2-40B4-BE49-F238E27FC236}">
                <a16:creationId xmlns:a16="http://schemas.microsoft.com/office/drawing/2014/main" xmlns="" id="{E5353D50-9DD1-4D62-AB8E-5AD6EE440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676401"/>
            <a:ext cx="2774950"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430" name="Picture 3" descr="G:\For Merle\Chapter 8 - temperance\56676440 - glass of wine.jpg">
            <a:extLst>
              <a:ext uri="{FF2B5EF4-FFF2-40B4-BE49-F238E27FC236}">
                <a16:creationId xmlns:a16="http://schemas.microsoft.com/office/drawing/2014/main" xmlns="" id="{3DC2C418-B0C5-413C-B824-10907BCF6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0" y="1703389"/>
            <a:ext cx="2787650"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431" name="Picture 6" descr="C:\Users\thomasn\Downloads\105950303.jpg">
            <a:extLst>
              <a:ext uri="{FF2B5EF4-FFF2-40B4-BE49-F238E27FC236}">
                <a16:creationId xmlns:a16="http://schemas.microsoft.com/office/drawing/2014/main" xmlns="" id="{53E3C4D4-48F2-4514-8800-661C6E8CBF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1676401"/>
            <a:ext cx="292893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Title 1">
            <a:extLst>
              <a:ext uri="{FF2B5EF4-FFF2-40B4-BE49-F238E27FC236}">
                <a16:creationId xmlns:a16="http://schemas.microsoft.com/office/drawing/2014/main" xmlns="" id="{46F9AE4B-967E-4D46-B06D-CFA69421EFF0}"/>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True balance in living</a:t>
            </a:r>
          </a:p>
        </p:txBody>
      </p:sp>
      <p:sp>
        <p:nvSpPr>
          <p:cNvPr id="745475" name="Footer Placeholder 3">
            <a:extLst>
              <a:ext uri="{FF2B5EF4-FFF2-40B4-BE49-F238E27FC236}">
                <a16:creationId xmlns:a16="http://schemas.microsoft.com/office/drawing/2014/main" xmlns="" id="{57F5BCED-40C8-44FA-9CF5-969E1E07361C}"/>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45476" name="Slide Number Placeholder 4">
            <a:extLst>
              <a:ext uri="{FF2B5EF4-FFF2-40B4-BE49-F238E27FC236}">
                <a16:creationId xmlns:a16="http://schemas.microsoft.com/office/drawing/2014/main" xmlns="" id="{25848FAD-E12F-4B57-8C59-343E22822F43}"/>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22</a:t>
            </a:r>
          </a:p>
        </p:txBody>
      </p:sp>
      <p:pic>
        <p:nvPicPr>
          <p:cNvPr id="745477" name="Picture 3" descr="G:\For Merle\Chapter 8 - temperance\121350762 - family arguing.jpg">
            <a:extLst>
              <a:ext uri="{FF2B5EF4-FFF2-40B4-BE49-F238E27FC236}">
                <a16:creationId xmlns:a16="http://schemas.microsoft.com/office/drawing/2014/main" xmlns="" id="{51A745D2-43BB-4088-BC1F-58DA92166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143000"/>
            <a:ext cx="6705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Content Placeholder 2">
            <a:extLst>
              <a:ext uri="{FF2B5EF4-FFF2-40B4-BE49-F238E27FC236}">
                <a16:creationId xmlns:a16="http://schemas.microsoft.com/office/drawing/2014/main" xmlns="" id="{AF7C3BD4-8F54-41FA-B105-873B92611C63}"/>
              </a:ext>
            </a:extLst>
          </p:cNvPr>
          <p:cNvSpPr>
            <a:spLocks noGrp="1" noChangeArrowheads="1"/>
          </p:cNvSpPr>
          <p:nvPr>
            <p:ph idx="1"/>
          </p:nvPr>
        </p:nvSpPr>
        <p:spPr/>
        <p:txBody>
          <a:bodyPr/>
          <a:lstStyle/>
          <a:p>
            <a:pPr eaLnBrk="1" hangingPunct="1"/>
            <a:endParaRPr lang="fr-FR" altLang="fr-FR"/>
          </a:p>
        </p:txBody>
      </p:sp>
      <p:sp>
        <p:nvSpPr>
          <p:cNvPr id="747523" name="Footer Placeholder 3">
            <a:extLst>
              <a:ext uri="{FF2B5EF4-FFF2-40B4-BE49-F238E27FC236}">
                <a16:creationId xmlns:a16="http://schemas.microsoft.com/office/drawing/2014/main" xmlns="" id="{34C733EF-BA9D-4208-81A0-CF323DCDE886}"/>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47524" name="Slide Number Placeholder 4">
            <a:extLst>
              <a:ext uri="{FF2B5EF4-FFF2-40B4-BE49-F238E27FC236}">
                <a16:creationId xmlns:a16="http://schemas.microsoft.com/office/drawing/2014/main" xmlns="" id="{41365972-A2FD-4167-9B43-7F0CC76EB22B}"/>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23</a:t>
            </a:r>
          </a:p>
        </p:txBody>
      </p:sp>
      <p:pic>
        <p:nvPicPr>
          <p:cNvPr id="747525" name="Picture 2" descr="G:\For Merle\Chapter 8 - temperance\122415882 - man climbing mountain.jpg">
            <a:extLst>
              <a:ext uri="{FF2B5EF4-FFF2-40B4-BE49-F238E27FC236}">
                <a16:creationId xmlns:a16="http://schemas.microsoft.com/office/drawing/2014/main" xmlns="" id="{F5EF73D3-5BEF-4A34-AD95-067C58F03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74664"/>
            <a:ext cx="91440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26" name="Picture 3" descr="G:\For Merle\Chapter 8 - temperance\122415882 - man climbing mountain.jpg">
            <a:extLst>
              <a:ext uri="{FF2B5EF4-FFF2-40B4-BE49-F238E27FC236}">
                <a16:creationId xmlns:a16="http://schemas.microsoft.com/office/drawing/2014/main" xmlns="" id="{C6AF73CE-E373-423C-80AC-E6F20E873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144000" cy="638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xmlns="" id="{710E80D4-0F20-4F71-8D66-0D69CE14302C}"/>
              </a:ext>
            </a:extLst>
          </p:cNvPr>
          <p:cNvSpPr/>
          <p:nvPr/>
        </p:nvSpPr>
        <p:spPr>
          <a:xfrm>
            <a:off x="5715000" y="4940300"/>
            <a:ext cx="4572000" cy="1384300"/>
          </a:xfrm>
          <a:prstGeom prst="rect">
            <a:avLst/>
          </a:prstGeom>
        </p:spPr>
        <p:txBody>
          <a:bodyPr>
            <a:spAutoFit/>
          </a:bodyPr>
          <a:lstStyle/>
          <a:p>
            <a:pPr>
              <a:defRPr/>
            </a:pPr>
            <a:r>
              <a:rPr lang="en-US" sz="2800" dirty="0">
                <a:solidFill>
                  <a:srgbClr val="FFFFFF"/>
                </a:solidFill>
                <a:effectLst>
                  <a:outerShdw blurRad="38100" dist="38100" dir="2700000" algn="tl">
                    <a:srgbClr val="000000">
                      <a:alpha val="43137"/>
                    </a:srgbClr>
                  </a:outerShdw>
                </a:effectLst>
                <a:latin typeface="Humanst521 BT" pitchFamily="34" charset="0"/>
              </a:rPr>
              <a:t>I can do everything through him who gives me strength.</a:t>
            </a:r>
          </a:p>
          <a:p>
            <a:pPr algn="r">
              <a:defRPr/>
            </a:pPr>
            <a:r>
              <a:rPr lang="en-US" sz="2800" i="1" dirty="0">
                <a:solidFill>
                  <a:srgbClr val="FFFFFF"/>
                </a:solidFill>
                <a:effectLst>
                  <a:outerShdw blurRad="38100" dist="38100" dir="2700000" algn="tl">
                    <a:srgbClr val="000000">
                      <a:alpha val="43137"/>
                    </a:srgbClr>
                  </a:outerShdw>
                </a:effectLst>
                <a:latin typeface="Humanst521 BT" pitchFamily="34" charset="0"/>
              </a:rPr>
              <a:t>Phil. 4:13, NIV</a:t>
            </a:r>
            <a:endParaRPr lang="en-US" sz="2800" dirty="0">
              <a:solidFill>
                <a:srgbClr val="FFFFFF"/>
              </a:solidFill>
              <a:effectLst>
                <a:outerShdw blurRad="38100" dist="38100" dir="2700000" algn="tl">
                  <a:srgbClr val="000000">
                    <a:alpha val="43137"/>
                  </a:srgbClr>
                </a:outerShdw>
              </a:effectLst>
              <a:latin typeface="Humanst521 BT"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9570" name="Picture 2" descr="G:\For Merle\AA013151.jpg">
            <a:extLst>
              <a:ext uri="{FF2B5EF4-FFF2-40B4-BE49-F238E27FC236}">
                <a16:creationId xmlns:a16="http://schemas.microsoft.com/office/drawing/2014/main" xmlns="" id="{C9EC4A57-60CD-44A9-BE9D-848403EC4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9571" name="Title 1">
            <a:extLst>
              <a:ext uri="{FF2B5EF4-FFF2-40B4-BE49-F238E27FC236}">
                <a16:creationId xmlns:a16="http://schemas.microsoft.com/office/drawing/2014/main" xmlns="" id="{B923D34A-01D9-4D7C-80DD-C238B4BF92D7}"/>
              </a:ext>
            </a:extLst>
          </p:cNvPr>
          <p:cNvSpPr>
            <a:spLocks noGrp="1" noChangeArrowheads="1"/>
          </p:cNvSpPr>
          <p:nvPr>
            <p:ph type="title"/>
          </p:nvPr>
        </p:nvSpPr>
        <p:spPr>
          <a:xfrm>
            <a:off x="1981200" y="457200"/>
            <a:ext cx="8229600" cy="1143000"/>
          </a:xfrm>
        </p:spPr>
        <p:txBody>
          <a:bodyPr>
            <a:normAutofit fontScale="90000"/>
          </a:bodyPr>
          <a:lstStyle/>
          <a:p>
            <a:pPr eaLnBrk="1" hangingPunct="1"/>
            <a:r>
              <a:rPr lang="en-US" altLang="fr-FR" b="1">
                <a:ln>
                  <a:noFill/>
                </a:ln>
                <a:solidFill>
                  <a:schemeClr val="bg1"/>
                </a:solidFill>
              </a:rPr>
              <a:t>LIFE APPLICATION</a:t>
            </a:r>
            <a:br>
              <a:rPr lang="en-US" altLang="fr-FR" b="1">
                <a:ln>
                  <a:noFill/>
                </a:ln>
                <a:solidFill>
                  <a:schemeClr val="bg1"/>
                </a:solidFill>
              </a:rPr>
            </a:br>
            <a:r>
              <a:rPr lang="en-US" altLang="fr-FR" b="1">
                <a:ln>
                  <a:noFill/>
                </a:ln>
                <a:solidFill>
                  <a:schemeClr val="bg1"/>
                </a:solidFill>
              </a:rPr>
              <a:t>QUESTIONS</a:t>
            </a:r>
          </a:p>
        </p:txBody>
      </p:sp>
      <p:sp>
        <p:nvSpPr>
          <p:cNvPr id="749572" name="Footer Placeholder 3">
            <a:extLst>
              <a:ext uri="{FF2B5EF4-FFF2-40B4-BE49-F238E27FC236}">
                <a16:creationId xmlns:a16="http://schemas.microsoft.com/office/drawing/2014/main" xmlns="" id="{FC04790B-DD4C-4F29-BF44-70EC154C338A}"/>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49573" name="Slide Number Placeholder 4">
            <a:extLst>
              <a:ext uri="{FF2B5EF4-FFF2-40B4-BE49-F238E27FC236}">
                <a16:creationId xmlns:a16="http://schemas.microsoft.com/office/drawing/2014/main" xmlns="" id="{6A3E5A0C-C38B-458E-861E-F69A17ED8DB8}"/>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Content Placeholder 2">
            <a:extLst>
              <a:ext uri="{FF2B5EF4-FFF2-40B4-BE49-F238E27FC236}">
                <a16:creationId xmlns:a16="http://schemas.microsoft.com/office/drawing/2014/main" xmlns="" id="{99590697-B00B-4805-825C-DF2B01B914C5}"/>
              </a:ext>
            </a:extLst>
          </p:cNvPr>
          <p:cNvSpPr>
            <a:spLocks noGrp="1" noChangeArrowheads="1"/>
          </p:cNvSpPr>
          <p:nvPr>
            <p:ph idx="1"/>
          </p:nvPr>
        </p:nvSpPr>
        <p:spPr>
          <a:xfrm>
            <a:off x="1981200" y="1524000"/>
            <a:ext cx="4267200" cy="3581400"/>
          </a:xfrm>
        </p:spPr>
        <p:txBody>
          <a:bodyPr/>
          <a:lstStyle/>
          <a:p>
            <a:pPr marL="0" indent="0">
              <a:buNone/>
            </a:pPr>
            <a:r>
              <a:rPr lang="en-US" altLang="fr-FR" sz="3000"/>
              <a:t>A group of boys and girls from a local church school attended a party at which binge drinking occurred. Unfortunately, they found the alcohol in the church member</a:t>
            </a:r>
            <a:r>
              <a:rPr lang="en-US" altLang="en-US" sz="3000"/>
              <a:t>’</a:t>
            </a:r>
            <a:r>
              <a:rPr lang="en-US" altLang="fr-FR" sz="3000"/>
              <a:t>s home. </a:t>
            </a:r>
          </a:p>
        </p:txBody>
      </p:sp>
      <p:sp>
        <p:nvSpPr>
          <p:cNvPr id="751619" name="Footer Placeholder 3">
            <a:extLst>
              <a:ext uri="{FF2B5EF4-FFF2-40B4-BE49-F238E27FC236}">
                <a16:creationId xmlns:a16="http://schemas.microsoft.com/office/drawing/2014/main" xmlns="" id="{59B56205-67CC-497E-B8A5-D90FCE2052FC}"/>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51620" name="Slide Number Placeholder 4">
            <a:extLst>
              <a:ext uri="{FF2B5EF4-FFF2-40B4-BE49-F238E27FC236}">
                <a16:creationId xmlns:a16="http://schemas.microsoft.com/office/drawing/2014/main" xmlns="" id="{B71DA5CF-8A93-47C2-A0E7-C951C9173479}"/>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25</a:t>
            </a:r>
          </a:p>
        </p:txBody>
      </p:sp>
      <p:pic>
        <p:nvPicPr>
          <p:cNvPr id="751621" name="Picture 2" descr="C:\Users\thomasn\Pictures\Thinkstock hmpix4\Thinkstock Nancy\Alcohol, wine, drunk people\78364527.jpg">
            <a:extLst>
              <a:ext uri="{FF2B5EF4-FFF2-40B4-BE49-F238E27FC236}">
                <a16:creationId xmlns:a16="http://schemas.microsoft.com/office/drawing/2014/main" xmlns="" id="{AD0A353C-A152-4E46-BBB2-76BFE1179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1447801"/>
            <a:ext cx="19812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71D8CD-B53C-4F17-816F-8C7DAF35A2F9}"/>
              </a:ext>
            </a:extLst>
          </p:cNvPr>
          <p:cNvSpPr>
            <a:spLocks noGrp="1"/>
          </p:cNvSpPr>
          <p:nvPr>
            <p:ph idx="1"/>
          </p:nvPr>
        </p:nvSpPr>
        <p:spPr>
          <a:xfrm>
            <a:off x="5791200" y="914400"/>
            <a:ext cx="4267200" cy="5029200"/>
          </a:xfrm>
        </p:spPr>
        <p:txBody>
          <a:bodyPr rtlCol="0">
            <a:normAutofit/>
          </a:bodyPr>
          <a:lstStyle/>
          <a:p>
            <a:pPr marL="0" indent="0">
              <a:buNone/>
              <a:defRPr/>
            </a:pPr>
            <a:r>
              <a:rPr lang="en-US" sz="3000" dirty="0"/>
              <a:t>If I were asked to give regular talks at the school on the dangers associated with alcohol, which of the facts in this chapter would I emphasize?</a:t>
            </a:r>
          </a:p>
          <a:p>
            <a:pPr marL="0" indent="0">
              <a:buNone/>
              <a:defRPr/>
            </a:pPr>
            <a:endParaRPr lang="en-US" sz="3000" dirty="0"/>
          </a:p>
          <a:p>
            <a:pPr marL="0" indent="0">
              <a:buNone/>
              <a:defRPr/>
            </a:pPr>
            <a:r>
              <a:rPr lang="en-US" sz="3000" dirty="0"/>
              <a:t> Is my example of temperance one they should follow?</a:t>
            </a:r>
          </a:p>
          <a:p>
            <a:pPr>
              <a:defRPr/>
            </a:pPr>
            <a:endParaRPr lang="en-US" sz="3000" dirty="0"/>
          </a:p>
        </p:txBody>
      </p:sp>
      <p:sp>
        <p:nvSpPr>
          <p:cNvPr id="753667" name="Footer Placeholder 3">
            <a:extLst>
              <a:ext uri="{FF2B5EF4-FFF2-40B4-BE49-F238E27FC236}">
                <a16:creationId xmlns:a16="http://schemas.microsoft.com/office/drawing/2014/main" xmlns="" id="{879689DC-30E8-4B17-ABAF-EF98A2799AAC}"/>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53668" name="Slide Number Placeholder 4">
            <a:extLst>
              <a:ext uri="{FF2B5EF4-FFF2-40B4-BE49-F238E27FC236}">
                <a16:creationId xmlns:a16="http://schemas.microsoft.com/office/drawing/2014/main" xmlns="" id="{A8F654C4-6632-4A8F-A94C-4698D3453760}"/>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26</a:t>
            </a:r>
          </a:p>
        </p:txBody>
      </p:sp>
      <p:pic>
        <p:nvPicPr>
          <p:cNvPr id="753669" name="Picture 2" descr="C:\Users\thomasn\Pictures\Thinkstock hmpix4\Thinkstock Nancy\Alcohol, wine, drunk people\78364527.jpg">
            <a:extLst>
              <a:ext uri="{FF2B5EF4-FFF2-40B4-BE49-F238E27FC236}">
                <a16:creationId xmlns:a16="http://schemas.microsoft.com/office/drawing/2014/main" xmlns="" id="{941EE548-9B5E-48FC-AE44-C7CD09246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520826"/>
            <a:ext cx="19812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8F59597-4259-4988-8E40-F945C71E9446}"/>
              </a:ext>
            </a:extLst>
          </p:cNvPr>
          <p:cNvSpPr>
            <a:spLocks noGrp="1"/>
          </p:cNvSpPr>
          <p:nvPr>
            <p:ph idx="1"/>
          </p:nvPr>
        </p:nvSpPr>
        <p:spPr>
          <a:xfrm>
            <a:off x="1981200" y="1295400"/>
            <a:ext cx="4114800" cy="4800600"/>
          </a:xfrm>
        </p:spPr>
        <p:txBody>
          <a:bodyPr rtlCol="0">
            <a:normAutofit/>
          </a:bodyPr>
          <a:lstStyle/>
          <a:p>
            <a:pPr marL="0" indent="0">
              <a:buNone/>
              <a:defRPr/>
            </a:pPr>
            <a:r>
              <a:rPr lang="en-US" sz="3000" dirty="0"/>
              <a:t>Have I been influenced by articles that purport that drinking a little alcohol is beneficial to the cardiac system?</a:t>
            </a:r>
          </a:p>
          <a:p>
            <a:pPr marL="0" indent="0">
              <a:buNone/>
              <a:defRPr/>
            </a:pPr>
            <a:r>
              <a:rPr lang="en-US" sz="3000" dirty="0"/>
              <a:t> </a:t>
            </a:r>
          </a:p>
          <a:p>
            <a:pPr marL="0" indent="0">
              <a:buNone/>
              <a:defRPr/>
            </a:pPr>
            <a:r>
              <a:rPr lang="en-US" sz="3000" dirty="0"/>
              <a:t>What other negative consequences of alcohol use mitigate those reports? </a:t>
            </a:r>
          </a:p>
        </p:txBody>
      </p:sp>
      <p:sp>
        <p:nvSpPr>
          <p:cNvPr id="755715" name="Footer Placeholder 3">
            <a:extLst>
              <a:ext uri="{FF2B5EF4-FFF2-40B4-BE49-F238E27FC236}">
                <a16:creationId xmlns:a16="http://schemas.microsoft.com/office/drawing/2014/main" xmlns="" id="{0D9F6D05-D466-4339-A416-3024FE880569}"/>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55716" name="Slide Number Placeholder 4">
            <a:extLst>
              <a:ext uri="{FF2B5EF4-FFF2-40B4-BE49-F238E27FC236}">
                <a16:creationId xmlns:a16="http://schemas.microsoft.com/office/drawing/2014/main" xmlns="" id="{638E6696-D50B-4F2E-8EDF-F87C413C33EE}"/>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27</a:t>
            </a:r>
          </a:p>
        </p:txBody>
      </p:sp>
      <p:pic>
        <p:nvPicPr>
          <p:cNvPr id="755717" name="Picture 2" descr="G:\For Merle\Chapter 8 - temperance\133534243 - alcohol bottles.jpg">
            <a:extLst>
              <a:ext uri="{FF2B5EF4-FFF2-40B4-BE49-F238E27FC236}">
                <a16:creationId xmlns:a16="http://schemas.microsoft.com/office/drawing/2014/main" xmlns="" id="{7DE53066-3E66-4CF7-844C-384A55228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6" y="1524001"/>
            <a:ext cx="3076575" cy="404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4E8D9F8-8DE6-46DB-B6C9-36900B0349F6}"/>
              </a:ext>
            </a:extLst>
          </p:cNvPr>
          <p:cNvSpPr>
            <a:spLocks noGrp="1"/>
          </p:cNvSpPr>
          <p:nvPr>
            <p:ph idx="1"/>
          </p:nvPr>
        </p:nvSpPr>
        <p:spPr>
          <a:xfrm>
            <a:off x="1905000" y="2362200"/>
            <a:ext cx="3886200" cy="2209800"/>
          </a:xfrm>
        </p:spPr>
        <p:txBody>
          <a:bodyPr rtlCol="0">
            <a:normAutofit/>
          </a:bodyPr>
          <a:lstStyle/>
          <a:p>
            <a:pPr marL="0" indent="0">
              <a:buNone/>
              <a:defRPr/>
            </a:pPr>
            <a:r>
              <a:rPr lang="en-US" sz="3000" dirty="0"/>
              <a:t>If I were to drink only socially, what are my chances of becoming addicted? </a:t>
            </a:r>
          </a:p>
          <a:p>
            <a:pPr marL="0" indent="0">
              <a:buNone/>
              <a:defRPr/>
            </a:pPr>
            <a:endParaRPr lang="en-US" sz="3000" dirty="0"/>
          </a:p>
          <a:p>
            <a:pPr>
              <a:defRPr/>
            </a:pPr>
            <a:endParaRPr lang="en-US" sz="3000" dirty="0"/>
          </a:p>
        </p:txBody>
      </p:sp>
      <p:sp>
        <p:nvSpPr>
          <p:cNvPr id="757763" name="Footer Placeholder 3">
            <a:extLst>
              <a:ext uri="{FF2B5EF4-FFF2-40B4-BE49-F238E27FC236}">
                <a16:creationId xmlns:a16="http://schemas.microsoft.com/office/drawing/2014/main" xmlns="" id="{5E7273C1-A005-4AA0-A2EC-EB7DADB71FC7}"/>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57764" name="Slide Number Placeholder 4">
            <a:extLst>
              <a:ext uri="{FF2B5EF4-FFF2-40B4-BE49-F238E27FC236}">
                <a16:creationId xmlns:a16="http://schemas.microsoft.com/office/drawing/2014/main" xmlns="" id="{849503F1-9CEB-4642-8DEA-4FEC46393D57}"/>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28</a:t>
            </a:r>
          </a:p>
        </p:txBody>
      </p:sp>
      <p:pic>
        <p:nvPicPr>
          <p:cNvPr id="757765" name="Picture 2" descr="C:\Users\thomasn\Downloads\122516887.jpg">
            <a:extLst>
              <a:ext uri="{FF2B5EF4-FFF2-40B4-BE49-F238E27FC236}">
                <a16:creationId xmlns:a16="http://schemas.microsoft.com/office/drawing/2014/main" xmlns="" id="{64EB26A3-AAED-47A0-A1D4-2F8297F96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964" y="608014"/>
            <a:ext cx="3957637"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54843DE-CA3B-4F16-9EC8-38E8EA941B36}"/>
              </a:ext>
            </a:extLst>
          </p:cNvPr>
          <p:cNvSpPr>
            <a:spLocks noGrp="1"/>
          </p:cNvSpPr>
          <p:nvPr>
            <p:ph idx="1"/>
          </p:nvPr>
        </p:nvSpPr>
        <p:spPr>
          <a:xfrm>
            <a:off x="6248400" y="457200"/>
            <a:ext cx="4191000" cy="6019800"/>
          </a:xfrm>
        </p:spPr>
        <p:txBody>
          <a:bodyPr rtlCol="0">
            <a:normAutofit/>
          </a:bodyPr>
          <a:lstStyle/>
          <a:p>
            <a:pPr marL="0" indent="0">
              <a:buNone/>
              <a:defRPr/>
            </a:pPr>
            <a:endParaRPr lang="en-US" dirty="0"/>
          </a:p>
          <a:p>
            <a:pPr marL="0" indent="0">
              <a:buNone/>
              <a:defRPr/>
            </a:pPr>
            <a:r>
              <a:rPr lang="en-US" dirty="0"/>
              <a:t>Do I have a first-degree relative who has suffered from alcohol dependence? </a:t>
            </a:r>
          </a:p>
          <a:p>
            <a:pPr marL="0" indent="0">
              <a:buNone/>
              <a:defRPr/>
            </a:pPr>
            <a:endParaRPr lang="en-US" dirty="0"/>
          </a:p>
          <a:p>
            <a:pPr marL="0" indent="0">
              <a:buNone/>
              <a:defRPr/>
            </a:pPr>
            <a:r>
              <a:rPr lang="en-US" dirty="0"/>
              <a:t>If so, how would that affect the risk I would be taking?</a:t>
            </a:r>
          </a:p>
          <a:p>
            <a:pPr>
              <a:defRPr/>
            </a:pPr>
            <a:endParaRPr lang="en-US" dirty="0"/>
          </a:p>
        </p:txBody>
      </p:sp>
      <p:sp>
        <p:nvSpPr>
          <p:cNvPr id="759811" name="Footer Placeholder 3">
            <a:extLst>
              <a:ext uri="{FF2B5EF4-FFF2-40B4-BE49-F238E27FC236}">
                <a16:creationId xmlns:a16="http://schemas.microsoft.com/office/drawing/2014/main" xmlns="" id="{D9BB18CE-EDBE-4B8F-898D-082D7F3F849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59812" name="Slide Number Placeholder 4">
            <a:extLst>
              <a:ext uri="{FF2B5EF4-FFF2-40B4-BE49-F238E27FC236}">
                <a16:creationId xmlns:a16="http://schemas.microsoft.com/office/drawing/2014/main" xmlns="" id="{971A1733-AE6C-498B-90AA-75318BC7BA58}"/>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29</a:t>
            </a:r>
          </a:p>
        </p:txBody>
      </p:sp>
      <p:pic>
        <p:nvPicPr>
          <p:cNvPr id="759813" name="Picture 2" descr="C:\Users\thomasn\Downloads\122516887.jpg">
            <a:extLst>
              <a:ext uri="{FF2B5EF4-FFF2-40B4-BE49-F238E27FC236}">
                <a16:creationId xmlns:a16="http://schemas.microsoft.com/office/drawing/2014/main" xmlns="" id="{EF7EC66D-EC63-40EC-8CF0-1DA024915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33400"/>
            <a:ext cx="3957638"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Content Placeholder 2">
            <a:extLst>
              <a:ext uri="{FF2B5EF4-FFF2-40B4-BE49-F238E27FC236}">
                <a16:creationId xmlns:a16="http://schemas.microsoft.com/office/drawing/2014/main" xmlns="" id="{D4172D92-86E0-410B-B99C-2DB861AD4793}"/>
              </a:ext>
            </a:extLst>
          </p:cNvPr>
          <p:cNvSpPr>
            <a:spLocks noGrp="1" noChangeArrowheads="1"/>
          </p:cNvSpPr>
          <p:nvPr>
            <p:ph idx="1"/>
          </p:nvPr>
        </p:nvSpPr>
        <p:spPr>
          <a:xfrm>
            <a:off x="1981200" y="1066800"/>
            <a:ext cx="3733800" cy="4724400"/>
          </a:xfrm>
        </p:spPr>
        <p:txBody>
          <a:bodyPr/>
          <a:lstStyle/>
          <a:p>
            <a:pPr marL="0" indent="0">
              <a:buNone/>
            </a:pPr>
            <a:r>
              <a:rPr lang="en-US" altLang="fr-FR" sz="3000"/>
              <a:t>How can I reduce the chances of children and youth in my home, church, or community being pressured by their peers into experimenting with tobacco, alcohol, or other drugs?</a:t>
            </a:r>
          </a:p>
        </p:txBody>
      </p:sp>
      <p:sp>
        <p:nvSpPr>
          <p:cNvPr id="761859" name="Footer Placeholder 3">
            <a:extLst>
              <a:ext uri="{FF2B5EF4-FFF2-40B4-BE49-F238E27FC236}">
                <a16:creationId xmlns:a16="http://schemas.microsoft.com/office/drawing/2014/main" xmlns="" id="{510C1C49-47A6-4041-ACE7-5FCDD1A4E8F1}"/>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61860" name="Slide Number Placeholder 4">
            <a:extLst>
              <a:ext uri="{FF2B5EF4-FFF2-40B4-BE49-F238E27FC236}">
                <a16:creationId xmlns:a16="http://schemas.microsoft.com/office/drawing/2014/main" xmlns="" id="{2683386A-A6FD-460E-B293-D38FCB7CDC82}"/>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30</a:t>
            </a:r>
          </a:p>
        </p:txBody>
      </p:sp>
      <p:pic>
        <p:nvPicPr>
          <p:cNvPr id="761861" name="Picture 2" descr="C:\Users\thomasn\Downloads\86512179.jpg">
            <a:extLst>
              <a:ext uri="{FF2B5EF4-FFF2-40B4-BE49-F238E27FC236}">
                <a16:creationId xmlns:a16="http://schemas.microsoft.com/office/drawing/2014/main" xmlns="" id="{80CDF9C7-E327-46C8-B8A7-F7F517083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0"/>
          <a:stretch>
            <a:fillRect/>
          </a:stretch>
        </p:blipFill>
        <p:spPr bwMode="auto">
          <a:xfrm>
            <a:off x="6651626" y="1219200"/>
            <a:ext cx="3940175"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Title 1">
            <a:extLst>
              <a:ext uri="{FF2B5EF4-FFF2-40B4-BE49-F238E27FC236}">
                <a16:creationId xmlns:a16="http://schemas.microsoft.com/office/drawing/2014/main" xmlns="" id="{73928CA6-8518-4568-8150-BA4ACE9A5CA4}"/>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The meaning of </a:t>
            </a:r>
            <a:r>
              <a:rPr lang="en-US" altLang="en-US">
                <a:ln>
                  <a:noFill/>
                </a:ln>
              </a:rPr>
              <a:t>“</a:t>
            </a:r>
            <a:r>
              <a:rPr lang="en-US" altLang="fr-FR">
                <a:ln>
                  <a:noFill/>
                </a:ln>
              </a:rPr>
              <a:t>Temperance</a:t>
            </a:r>
            <a:r>
              <a:rPr lang="en-US" altLang="en-US">
                <a:ln>
                  <a:noFill/>
                </a:ln>
              </a:rPr>
              <a:t>”</a:t>
            </a:r>
            <a:endParaRPr lang="en-US" altLang="fr-FR">
              <a:ln>
                <a:noFill/>
              </a:ln>
            </a:endParaRPr>
          </a:p>
        </p:txBody>
      </p:sp>
      <p:sp>
        <p:nvSpPr>
          <p:cNvPr id="708611" name="Footer Placeholder 3">
            <a:extLst>
              <a:ext uri="{FF2B5EF4-FFF2-40B4-BE49-F238E27FC236}">
                <a16:creationId xmlns:a16="http://schemas.microsoft.com/office/drawing/2014/main" xmlns="" id="{ED5C5B61-8AA2-4C3D-811A-8F90727CE00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08612" name="Slide Number Placeholder 4">
            <a:extLst>
              <a:ext uri="{FF2B5EF4-FFF2-40B4-BE49-F238E27FC236}">
                <a16:creationId xmlns:a16="http://schemas.microsoft.com/office/drawing/2014/main" xmlns="" id="{CDA6DAEC-13B2-4645-9299-5FC945530889}"/>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4</a:t>
            </a:r>
          </a:p>
        </p:txBody>
      </p:sp>
      <p:pic>
        <p:nvPicPr>
          <p:cNvPr id="708613" name="Picture 2">
            <a:extLst>
              <a:ext uri="{FF2B5EF4-FFF2-40B4-BE49-F238E27FC236}">
                <a16:creationId xmlns:a16="http://schemas.microsoft.com/office/drawing/2014/main" xmlns="" id="{C465B0BF-337A-4902-B065-79610195FE9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5038" y="1524001"/>
            <a:ext cx="7624762" cy="45259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Content Placeholder 2">
            <a:extLst>
              <a:ext uri="{FF2B5EF4-FFF2-40B4-BE49-F238E27FC236}">
                <a16:creationId xmlns:a16="http://schemas.microsoft.com/office/drawing/2014/main" xmlns="" id="{35712B43-DFBE-419B-9A09-C902B078DEF1}"/>
              </a:ext>
            </a:extLst>
          </p:cNvPr>
          <p:cNvSpPr>
            <a:spLocks noGrp="1" noChangeArrowheads="1"/>
          </p:cNvSpPr>
          <p:nvPr>
            <p:ph idx="1"/>
          </p:nvPr>
        </p:nvSpPr>
        <p:spPr>
          <a:xfrm>
            <a:off x="1981200" y="2590800"/>
            <a:ext cx="3429000" cy="1828800"/>
          </a:xfrm>
        </p:spPr>
        <p:txBody>
          <a:bodyPr/>
          <a:lstStyle/>
          <a:p>
            <a:pPr marL="0" indent="0">
              <a:spcAft>
                <a:spcPct val="0"/>
              </a:spcAft>
              <a:buNone/>
            </a:pPr>
            <a:r>
              <a:rPr lang="en-US" altLang="fr-FR" sz="3000"/>
              <a:t>Do I know their names and greet and interact with them? </a:t>
            </a:r>
          </a:p>
          <a:p>
            <a:pPr marL="0" indent="0">
              <a:spcAft>
                <a:spcPct val="0"/>
              </a:spcAft>
              <a:buNone/>
            </a:pPr>
            <a:endParaRPr lang="en-US" altLang="fr-FR" sz="3000"/>
          </a:p>
          <a:p>
            <a:pPr marL="0" indent="0">
              <a:spcAft>
                <a:spcPct val="0"/>
              </a:spcAft>
              <a:buNone/>
            </a:pPr>
            <a:endParaRPr lang="en-US" altLang="fr-FR" sz="3000"/>
          </a:p>
        </p:txBody>
      </p:sp>
      <p:sp>
        <p:nvSpPr>
          <p:cNvPr id="763907" name="Footer Placeholder 3">
            <a:extLst>
              <a:ext uri="{FF2B5EF4-FFF2-40B4-BE49-F238E27FC236}">
                <a16:creationId xmlns:a16="http://schemas.microsoft.com/office/drawing/2014/main" xmlns="" id="{06551362-7DBC-4E22-9338-2E8E9C979B9F}"/>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63908" name="Slide Number Placeholder 4">
            <a:extLst>
              <a:ext uri="{FF2B5EF4-FFF2-40B4-BE49-F238E27FC236}">
                <a16:creationId xmlns:a16="http://schemas.microsoft.com/office/drawing/2014/main" xmlns="" id="{AD884C7C-BAEC-49C4-88D9-5D197457715E}"/>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31</a:t>
            </a:r>
          </a:p>
        </p:txBody>
      </p:sp>
      <p:pic>
        <p:nvPicPr>
          <p:cNvPr id="763909" name="Picture 2" descr="C:\Users\thomasn\Downloads\153998258.jpg">
            <a:extLst>
              <a:ext uri="{FF2B5EF4-FFF2-40B4-BE49-F238E27FC236}">
                <a16:creationId xmlns:a16="http://schemas.microsoft.com/office/drawing/2014/main" xmlns="" id="{279F464F-29AA-4941-B5E9-D624062EF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838" y="611189"/>
            <a:ext cx="4119562"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2363E28-9F82-4B9F-A03D-E597D3D57105}"/>
              </a:ext>
            </a:extLst>
          </p:cNvPr>
          <p:cNvSpPr>
            <a:spLocks noGrp="1"/>
          </p:cNvSpPr>
          <p:nvPr>
            <p:ph idx="1"/>
          </p:nvPr>
        </p:nvSpPr>
        <p:spPr>
          <a:xfrm>
            <a:off x="6477000" y="1447800"/>
            <a:ext cx="4114800" cy="3810000"/>
          </a:xfrm>
        </p:spPr>
        <p:txBody>
          <a:bodyPr rtlCol="0">
            <a:noAutofit/>
          </a:bodyPr>
          <a:lstStyle/>
          <a:p>
            <a:pPr marL="0" indent="0">
              <a:buNone/>
              <a:defRPr/>
            </a:pPr>
            <a:endParaRPr lang="en-US" sz="3000" dirty="0"/>
          </a:p>
          <a:p>
            <a:pPr marL="0" indent="0">
              <a:buNone/>
              <a:defRPr/>
            </a:pPr>
            <a:r>
              <a:rPr lang="en-US" sz="3000" dirty="0"/>
              <a:t>Do they know and respect me enough to think that they would disappoint me if they were to indulge in these behaviors?</a:t>
            </a:r>
          </a:p>
          <a:p>
            <a:pPr>
              <a:defRPr/>
            </a:pPr>
            <a:endParaRPr lang="en-US" sz="3000" dirty="0"/>
          </a:p>
        </p:txBody>
      </p:sp>
      <p:sp>
        <p:nvSpPr>
          <p:cNvPr id="765955" name="Footer Placeholder 3">
            <a:extLst>
              <a:ext uri="{FF2B5EF4-FFF2-40B4-BE49-F238E27FC236}">
                <a16:creationId xmlns:a16="http://schemas.microsoft.com/office/drawing/2014/main" xmlns="" id="{16E3BAD3-B920-4086-94DE-04AEF2C9A7AF}"/>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65956" name="Slide Number Placeholder 4">
            <a:extLst>
              <a:ext uri="{FF2B5EF4-FFF2-40B4-BE49-F238E27FC236}">
                <a16:creationId xmlns:a16="http://schemas.microsoft.com/office/drawing/2014/main" xmlns="" id="{174890A4-FB1E-4DC2-A595-562992CCBDE9}"/>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32</a:t>
            </a:r>
          </a:p>
        </p:txBody>
      </p:sp>
      <p:pic>
        <p:nvPicPr>
          <p:cNvPr id="765957" name="Picture 2" descr="C:\Users\thomasn\Downloads\153998258.jpg">
            <a:extLst>
              <a:ext uri="{FF2B5EF4-FFF2-40B4-BE49-F238E27FC236}">
                <a16:creationId xmlns:a16="http://schemas.microsoft.com/office/drawing/2014/main" xmlns="" id="{DE41893C-C2EC-4E7C-A494-70F70AE61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92139"/>
            <a:ext cx="4440238" cy="563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Content Placeholder 2">
            <a:extLst>
              <a:ext uri="{FF2B5EF4-FFF2-40B4-BE49-F238E27FC236}">
                <a16:creationId xmlns:a16="http://schemas.microsoft.com/office/drawing/2014/main" xmlns="" id="{E3085DED-C47C-4259-B406-0D5AC19B908D}"/>
              </a:ext>
            </a:extLst>
          </p:cNvPr>
          <p:cNvSpPr>
            <a:spLocks noGrp="1" noChangeArrowheads="1"/>
          </p:cNvSpPr>
          <p:nvPr>
            <p:ph idx="1"/>
          </p:nvPr>
        </p:nvSpPr>
        <p:spPr>
          <a:xfrm>
            <a:off x="1981200" y="1219201"/>
            <a:ext cx="5029200" cy="4525963"/>
          </a:xfrm>
        </p:spPr>
        <p:txBody>
          <a:bodyPr/>
          <a:lstStyle/>
          <a:p>
            <a:pPr marL="0" indent="0">
              <a:buNone/>
            </a:pPr>
            <a:r>
              <a:rPr lang="en-US" altLang="fr-FR" sz="3000"/>
              <a:t>What things in my life are out of control, unbalanced, or used injudiciously?</a:t>
            </a:r>
          </a:p>
          <a:p>
            <a:pPr marL="0" indent="0">
              <a:buNone/>
            </a:pPr>
            <a:r>
              <a:rPr lang="en-US" altLang="fr-FR" sz="3000"/>
              <a:t> </a:t>
            </a:r>
          </a:p>
          <a:p>
            <a:pPr marL="0" indent="0">
              <a:buNone/>
            </a:pPr>
            <a:r>
              <a:rPr lang="en-US" altLang="fr-FR" sz="3000"/>
              <a:t>How do I know if I am working too much, sleeping too little, eating too much, or exercising too little?</a:t>
            </a:r>
          </a:p>
        </p:txBody>
      </p:sp>
      <p:sp>
        <p:nvSpPr>
          <p:cNvPr id="768003" name="Footer Placeholder 3">
            <a:extLst>
              <a:ext uri="{FF2B5EF4-FFF2-40B4-BE49-F238E27FC236}">
                <a16:creationId xmlns:a16="http://schemas.microsoft.com/office/drawing/2014/main" xmlns="" id="{1FF8A459-EC4E-4D1A-A611-48C576F466F2}"/>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68004" name="Slide Number Placeholder 4">
            <a:extLst>
              <a:ext uri="{FF2B5EF4-FFF2-40B4-BE49-F238E27FC236}">
                <a16:creationId xmlns:a16="http://schemas.microsoft.com/office/drawing/2014/main" xmlns="" id="{22BFE97A-D221-4E32-91E7-4E5F654E4F03}"/>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33</a:t>
            </a:r>
          </a:p>
        </p:txBody>
      </p:sp>
      <p:pic>
        <p:nvPicPr>
          <p:cNvPr id="768005" name="Picture 2" descr="C:\Users\thomasn\Pictures\Thinkstock hmpix4\Thinkstock Nancy\people\100309105.jpg">
            <a:extLst>
              <a:ext uri="{FF2B5EF4-FFF2-40B4-BE49-F238E27FC236}">
                <a16:creationId xmlns:a16="http://schemas.microsoft.com/office/drawing/2014/main" xmlns="" id="{BA27CB6C-4E31-471E-90E1-BB1B67A74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914" y="1143001"/>
            <a:ext cx="3976687"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Content Placeholder 2">
            <a:extLst>
              <a:ext uri="{FF2B5EF4-FFF2-40B4-BE49-F238E27FC236}">
                <a16:creationId xmlns:a16="http://schemas.microsoft.com/office/drawing/2014/main" xmlns="" id="{B50A4C8B-0F8E-4291-BFCC-F7E7797F2794}"/>
              </a:ext>
            </a:extLst>
          </p:cNvPr>
          <p:cNvSpPr>
            <a:spLocks noGrp="1" noChangeArrowheads="1"/>
          </p:cNvSpPr>
          <p:nvPr>
            <p:ph idx="1"/>
          </p:nvPr>
        </p:nvSpPr>
        <p:spPr>
          <a:xfrm>
            <a:off x="1752600" y="533400"/>
            <a:ext cx="8763000" cy="2514600"/>
          </a:xfrm>
        </p:spPr>
        <p:txBody>
          <a:bodyPr/>
          <a:lstStyle/>
          <a:p>
            <a:pPr marL="0" indent="0" algn="ctr">
              <a:buNone/>
            </a:pPr>
            <a:r>
              <a:rPr lang="en-US" altLang="fr-FR"/>
              <a:t>How do I make judicious use of my free time? </a:t>
            </a:r>
          </a:p>
        </p:txBody>
      </p:sp>
      <p:sp>
        <p:nvSpPr>
          <p:cNvPr id="770051" name="Footer Placeholder 3">
            <a:extLst>
              <a:ext uri="{FF2B5EF4-FFF2-40B4-BE49-F238E27FC236}">
                <a16:creationId xmlns:a16="http://schemas.microsoft.com/office/drawing/2014/main" xmlns="" id="{D530BB46-EE38-46A5-B7D9-D7FA687841F4}"/>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70052" name="Slide Number Placeholder 4">
            <a:extLst>
              <a:ext uri="{FF2B5EF4-FFF2-40B4-BE49-F238E27FC236}">
                <a16:creationId xmlns:a16="http://schemas.microsoft.com/office/drawing/2014/main" xmlns="" id="{C9A4B5D1-C159-41C9-AA4F-98B83D492116}"/>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34</a:t>
            </a:r>
          </a:p>
        </p:txBody>
      </p:sp>
      <p:pic>
        <p:nvPicPr>
          <p:cNvPr id="770053" name="Picture 2" descr="C:\Users\thomasn\Downloads\78630735.jpg">
            <a:extLst>
              <a:ext uri="{FF2B5EF4-FFF2-40B4-BE49-F238E27FC236}">
                <a16:creationId xmlns:a16="http://schemas.microsoft.com/office/drawing/2014/main" xmlns="" id="{F155E686-717F-4B0E-884F-3A8F47C53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47800"/>
            <a:ext cx="68580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Content Placeholder 2">
            <a:extLst>
              <a:ext uri="{FF2B5EF4-FFF2-40B4-BE49-F238E27FC236}">
                <a16:creationId xmlns:a16="http://schemas.microsoft.com/office/drawing/2014/main" xmlns="" id="{5EB52926-3DC0-4422-9550-20BF9D739AA3}"/>
              </a:ext>
            </a:extLst>
          </p:cNvPr>
          <p:cNvSpPr>
            <a:spLocks noGrp="1" noChangeArrowheads="1"/>
          </p:cNvSpPr>
          <p:nvPr>
            <p:ph idx="1"/>
          </p:nvPr>
        </p:nvSpPr>
        <p:spPr>
          <a:xfrm>
            <a:off x="1828800" y="457200"/>
            <a:ext cx="8458200" cy="2514600"/>
          </a:xfrm>
        </p:spPr>
        <p:txBody>
          <a:bodyPr/>
          <a:lstStyle/>
          <a:p>
            <a:pPr marL="0" indent="0" algn="ctr">
              <a:buNone/>
            </a:pPr>
            <a:r>
              <a:rPr lang="en-US" altLang="fr-FR" sz="3000"/>
              <a:t>Am I spending too much time with electronic media and too little time cultivating good relationships with my Savior </a:t>
            </a:r>
            <a:br>
              <a:rPr lang="en-US" altLang="fr-FR" sz="3000"/>
            </a:br>
            <a:r>
              <a:rPr lang="en-US" altLang="fr-FR" sz="3000"/>
              <a:t>and people close to me?</a:t>
            </a:r>
          </a:p>
        </p:txBody>
      </p:sp>
      <p:sp>
        <p:nvSpPr>
          <p:cNvPr id="772099" name="Footer Placeholder 3">
            <a:extLst>
              <a:ext uri="{FF2B5EF4-FFF2-40B4-BE49-F238E27FC236}">
                <a16:creationId xmlns:a16="http://schemas.microsoft.com/office/drawing/2014/main" xmlns="" id="{7162C978-2041-41A4-8000-C6400C8A33B9}"/>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72100" name="Slide Number Placeholder 4">
            <a:extLst>
              <a:ext uri="{FF2B5EF4-FFF2-40B4-BE49-F238E27FC236}">
                <a16:creationId xmlns:a16="http://schemas.microsoft.com/office/drawing/2014/main" xmlns="" id="{797BA4DA-0415-429A-A379-46FF25D61C5E}"/>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35</a:t>
            </a:r>
          </a:p>
        </p:txBody>
      </p:sp>
      <p:pic>
        <p:nvPicPr>
          <p:cNvPr id="772101" name="Picture 2" descr="C:\Users\thomasn\Downloads\78630735.jpg">
            <a:extLst>
              <a:ext uri="{FF2B5EF4-FFF2-40B4-BE49-F238E27FC236}">
                <a16:creationId xmlns:a16="http://schemas.microsoft.com/office/drawing/2014/main" xmlns="" id="{EE40891F-D3A1-4FD4-A29C-6C54A09DC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590800"/>
            <a:ext cx="54864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B01B032-AFC5-401C-9089-B5DF34A576C7}"/>
              </a:ext>
            </a:extLst>
          </p:cNvPr>
          <p:cNvSpPr>
            <a:spLocks noGrp="1"/>
          </p:cNvSpPr>
          <p:nvPr>
            <p:ph idx="1"/>
          </p:nvPr>
        </p:nvSpPr>
        <p:spPr>
          <a:xfrm>
            <a:off x="1981200" y="2667001"/>
            <a:ext cx="4876800" cy="5440363"/>
          </a:xfrm>
        </p:spPr>
        <p:txBody>
          <a:bodyPr rtlCol="0">
            <a:normAutofit/>
          </a:bodyPr>
          <a:lstStyle/>
          <a:p>
            <a:pPr marL="0" indent="0">
              <a:buNone/>
              <a:defRPr/>
            </a:pPr>
            <a:r>
              <a:rPr lang="en-US" sz="3000" dirty="0"/>
              <a:t>Do I set aside time for service to those less fortunate? </a:t>
            </a:r>
          </a:p>
          <a:p>
            <a:pPr marL="0" indent="0">
              <a:buNone/>
              <a:defRPr/>
            </a:pPr>
            <a:endParaRPr lang="en-US" sz="3000" dirty="0"/>
          </a:p>
          <a:p>
            <a:pPr>
              <a:defRPr/>
            </a:pPr>
            <a:endParaRPr lang="en-US" sz="3000" dirty="0"/>
          </a:p>
        </p:txBody>
      </p:sp>
      <p:sp>
        <p:nvSpPr>
          <p:cNvPr id="774147" name="Footer Placeholder 3">
            <a:extLst>
              <a:ext uri="{FF2B5EF4-FFF2-40B4-BE49-F238E27FC236}">
                <a16:creationId xmlns:a16="http://schemas.microsoft.com/office/drawing/2014/main" xmlns="" id="{77392CB4-A542-4CC5-B504-2C59EBF99F10}"/>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74148" name="Slide Number Placeholder 4">
            <a:extLst>
              <a:ext uri="{FF2B5EF4-FFF2-40B4-BE49-F238E27FC236}">
                <a16:creationId xmlns:a16="http://schemas.microsoft.com/office/drawing/2014/main" xmlns="" id="{FD1C4C26-A959-49E2-AEE7-A90E1AD4C807}"/>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36</a:t>
            </a:r>
          </a:p>
        </p:txBody>
      </p:sp>
      <p:pic>
        <p:nvPicPr>
          <p:cNvPr id="774149" name="Picture 2" descr="C:\Users\thomasn\Downloads\78023894.jpg">
            <a:extLst>
              <a:ext uri="{FF2B5EF4-FFF2-40B4-BE49-F238E27FC236}">
                <a16:creationId xmlns:a16="http://schemas.microsoft.com/office/drawing/2014/main" xmlns="" id="{8C5C139B-9142-4A48-A851-AA93A7A53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914400"/>
            <a:ext cx="37846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94AEBE8-EAE3-4FF6-B9DA-C5CF9669C5C5}"/>
              </a:ext>
            </a:extLst>
          </p:cNvPr>
          <p:cNvSpPr>
            <a:spLocks noGrp="1"/>
          </p:cNvSpPr>
          <p:nvPr>
            <p:ph idx="1"/>
          </p:nvPr>
        </p:nvSpPr>
        <p:spPr>
          <a:xfrm>
            <a:off x="6324600" y="708026"/>
            <a:ext cx="4114800" cy="5440363"/>
          </a:xfrm>
        </p:spPr>
        <p:txBody>
          <a:bodyPr rtlCol="0">
            <a:normAutofit/>
          </a:bodyPr>
          <a:lstStyle/>
          <a:p>
            <a:pPr marL="0" indent="0">
              <a:buNone/>
              <a:defRPr/>
            </a:pPr>
            <a:endParaRPr lang="en-US" sz="3000" dirty="0"/>
          </a:p>
          <a:p>
            <a:pPr marL="0" indent="0">
              <a:buNone/>
              <a:defRPr/>
            </a:pPr>
            <a:r>
              <a:rPr lang="en-US" sz="3000" dirty="0"/>
              <a:t>When I realize the need for change, do I remember the One who can give me the strength I need?</a:t>
            </a:r>
          </a:p>
          <a:p>
            <a:pPr marL="0" indent="0">
              <a:buNone/>
              <a:defRPr/>
            </a:pPr>
            <a:r>
              <a:rPr lang="en-US" sz="3000" dirty="0"/>
              <a:t> </a:t>
            </a:r>
          </a:p>
          <a:p>
            <a:pPr marL="0" indent="0">
              <a:buNone/>
              <a:defRPr/>
            </a:pPr>
            <a:r>
              <a:rPr lang="en-US" sz="3000" dirty="0"/>
              <a:t>Do I ask for that enabling power?</a:t>
            </a:r>
          </a:p>
          <a:p>
            <a:pPr>
              <a:defRPr/>
            </a:pPr>
            <a:endParaRPr lang="en-US" sz="3000" dirty="0"/>
          </a:p>
        </p:txBody>
      </p:sp>
      <p:sp>
        <p:nvSpPr>
          <p:cNvPr id="776195" name="Footer Placeholder 3">
            <a:extLst>
              <a:ext uri="{FF2B5EF4-FFF2-40B4-BE49-F238E27FC236}">
                <a16:creationId xmlns:a16="http://schemas.microsoft.com/office/drawing/2014/main" xmlns="" id="{96F1DAD3-3126-442F-ADA1-69DE991AB2F8}"/>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76196" name="Slide Number Placeholder 4">
            <a:extLst>
              <a:ext uri="{FF2B5EF4-FFF2-40B4-BE49-F238E27FC236}">
                <a16:creationId xmlns:a16="http://schemas.microsoft.com/office/drawing/2014/main" xmlns="" id="{D9F0C8DD-F318-4303-96F0-21E002AA829F}"/>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37</a:t>
            </a:r>
          </a:p>
        </p:txBody>
      </p:sp>
      <p:pic>
        <p:nvPicPr>
          <p:cNvPr id="776197" name="Picture 2" descr="C:\Users\thomasn\Downloads\78023894.jpg">
            <a:extLst>
              <a:ext uri="{FF2B5EF4-FFF2-40B4-BE49-F238E27FC236}">
                <a16:creationId xmlns:a16="http://schemas.microsoft.com/office/drawing/2014/main" xmlns="" id="{A7653C03-D764-4303-B655-449074007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050925"/>
            <a:ext cx="3543300"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Title 1">
            <a:extLst>
              <a:ext uri="{FF2B5EF4-FFF2-40B4-BE49-F238E27FC236}">
                <a16:creationId xmlns:a16="http://schemas.microsoft.com/office/drawing/2014/main" xmlns="" id="{7EE0813D-1AC3-43D5-A5B6-BAF1C277B4DB}"/>
              </a:ext>
            </a:extLst>
          </p:cNvPr>
          <p:cNvSpPr>
            <a:spLocks noGrp="1" noChangeArrowheads="1"/>
          </p:cNvSpPr>
          <p:nvPr>
            <p:ph type="title"/>
          </p:nvPr>
        </p:nvSpPr>
        <p:spPr>
          <a:xfrm>
            <a:off x="1524000" y="152400"/>
            <a:ext cx="9144000" cy="1143000"/>
          </a:xfrm>
        </p:spPr>
        <p:txBody>
          <a:bodyPr/>
          <a:lstStyle/>
          <a:p>
            <a:pPr eaLnBrk="1" hangingPunct="1"/>
            <a:r>
              <a:rPr lang="en-US" altLang="fr-FR" sz="3400"/>
              <a:t>Use judiciously that which is healthful</a:t>
            </a:r>
          </a:p>
        </p:txBody>
      </p:sp>
      <p:sp>
        <p:nvSpPr>
          <p:cNvPr id="710659" name="Footer Placeholder 3">
            <a:extLst>
              <a:ext uri="{FF2B5EF4-FFF2-40B4-BE49-F238E27FC236}">
                <a16:creationId xmlns:a16="http://schemas.microsoft.com/office/drawing/2014/main" xmlns="" id="{32B02C76-69D8-4EF7-8564-F7632C8C102F}"/>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10660" name="Slide Number Placeholder 4">
            <a:extLst>
              <a:ext uri="{FF2B5EF4-FFF2-40B4-BE49-F238E27FC236}">
                <a16:creationId xmlns:a16="http://schemas.microsoft.com/office/drawing/2014/main" xmlns="" id="{D5286125-A467-4859-8A96-06EC7A142220}"/>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5</a:t>
            </a:r>
          </a:p>
        </p:txBody>
      </p:sp>
      <p:pic>
        <p:nvPicPr>
          <p:cNvPr id="710661" name="Picture 2" descr="G:\For Merle\84486408.jpg">
            <a:extLst>
              <a:ext uri="{FF2B5EF4-FFF2-40B4-BE49-F238E27FC236}">
                <a16:creationId xmlns:a16="http://schemas.microsoft.com/office/drawing/2014/main" xmlns="" id="{EBE3F013-435E-46BC-9D15-DE8A99124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371600"/>
            <a:ext cx="78486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Title 1">
            <a:extLst>
              <a:ext uri="{FF2B5EF4-FFF2-40B4-BE49-F238E27FC236}">
                <a16:creationId xmlns:a16="http://schemas.microsoft.com/office/drawing/2014/main" xmlns="" id="{74026114-8B2A-446D-BCB7-ABD687D5FB0E}"/>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Is my own life in balance?</a:t>
            </a:r>
          </a:p>
        </p:txBody>
      </p:sp>
      <p:sp>
        <p:nvSpPr>
          <p:cNvPr id="712707" name="Content Placeholder 2">
            <a:extLst>
              <a:ext uri="{FF2B5EF4-FFF2-40B4-BE49-F238E27FC236}">
                <a16:creationId xmlns:a16="http://schemas.microsoft.com/office/drawing/2014/main" xmlns="" id="{B2E40E7B-8552-48FD-B2A6-AAB5D0FF703C}"/>
              </a:ext>
            </a:extLst>
          </p:cNvPr>
          <p:cNvSpPr>
            <a:spLocks noGrp="1" noChangeArrowheads="1"/>
          </p:cNvSpPr>
          <p:nvPr>
            <p:ph idx="1"/>
          </p:nvPr>
        </p:nvSpPr>
        <p:spPr/>
        <p:txBody>
          <a:bodyPr/>
          <a:lstStyle/>
          <a:p>
            <a:pPr eaLnBrk="1" hangingPunct="1"/>
            <a:endParaRPr lang="fr-FR" altLang="fr-FR"/>
          </a:p>
        </p:txBody>
      </p:sp>
      <p:sp>
        <p:nvSpPr>
          <p:cNvPr id="712708" name="Footer Placeholder 3">
            <a:extLst>
              <a:ext uri="{FF2B5EF4-FFF2-40B4-BE49-F238E27FC236}">
                <a16:creationId xmlns:a16="http://schemas.microsoft.com/office/drawing/2014/main" xmlns="" id="{35F77CD3-CDC6-4784-8B1F-8386DCFFB5EE}"/>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12709" name="Slide Number Placeholder 4">
            <a:extLst>
              <a:ext uri="{FF2B5EF4-FFF2-40B4-BE49-F238E27FC236}">
                <a16:creationId xmlns:a16="http://schemas.microsoft.com/office/drawing/2014/main" xmlns="" id="{315AE209-B159-48FF-A47B-8B36F5CBD0DC}"/>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6</a:t>
            </a:r>
          </a:p>
        </p:txBody>
      </p:sp>
      <p:pic>
        <p:nvPicPr>
          <p:cNvPr id="712710" name="Picture 2" descr="C:\Users\thomasn\Downloads\95427046.jpg">
            <a:extLst>
              <a:ext uri="{FF2B5EF4-FFF2-40B4-BE49-F238E27FC236}">
                <a16:creationId xmlns:a16="http://schemas.microsoft.com/office/drawing/2014/main" xmlns="" id="{B468E0E6-85FB-4B52-8C19-357C2452D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275" y="1219200"/>
            <a:ext cx="829945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Title 1">
            <a:extLst>
              <a:ext uri="{FF2B5EF4-FFF2-40B4-BE49-F238E27FC236}">
                <a16:creationId xmlns:a16="http://schemas.microsoft.com/office/drawing/2014/main" xmlns="" id="{E28B7F1E-E4E6-4017-B903-BE6E214B38CC}"/>
              </a:ext>
            </a:extLst>
          </p:cNvPr>
          <p:cNvSpPr>
            <a:spLocks noGrp="1" noChangeArrowheads="1"/>
          </p:cNvSpPr>
          <p:nvPr>
            <p:ph type="title"/>
          </p:nvPr>
        </p:nvSpPr>
        <p:spPr>
          <a:xfrm>
            <a:off x="2133600" y="381000"/>
            <a:ext cx="8229600" cy="1143000"/>
          </a:xfrm>
        </p:spPr>
        <p:txBody>
          <a:bodyPr>
            <a:normAutofit fontScale="90000"/>
          </a:bodyPr>
          <a:lstStyle/>
          <a:p>
            <a:pPr eaLnBrk="1" hangingPunct="1"/>
            <a:r>
              <a:rPr lang="en-US" altLang="fr-FR">
                <a:ln>
                  <a:noFill/>
                </a:ln>
              </a:rPr>
              <a:t>Many regard destructive habits</a:t>
            </a:r>
            <a:br>
              <a:rPr lang="en-US" altLang="fr-FR">
                <a:ln>
                  <a:noFill/>
                </a:ln>
              </a:rPr>
            </a:br>
            <a:r>
              <a:rPr lang="en-US" altLang="fr-FR">
                <a:ln>
                  <a:noFill/>
                </a:ln>
              </a:rPr>
              <a:t> as desirable</a:t>
            </a:r>
          </a:p>
        </p:txBody>
      </p:sp>
      <p:sp>
        <p:nvSpPr>
          <p:cNvPr id="714755" name="Footer Placeholder 3">
            <a:extLst>
              <a:ext uri="{FF2B5EF4-FFF2-40B4-BE49-F238E27FC236}">
                <a16:creationId xmlns:a16="http://schemas.microsoft.com/office/drawing/2014/main" xmlns="" id="{8717BE5E-9F15-45FA-9DB7-BCA6A4AB719B}"/>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14756" name="Slide Number Placeholder 4">
            <a:extLst>
              <a:ext uri="{FF2B5EF4-FFF2-40B4-BE49-F238E27FC236}">
                <a16:creationId xmlns:a16="http://schemas.microsoft.com/office/drawing/2014/main" xmlns="" id="{3A83633E-335A-4F73-AEE8-B172BC061CB8}"/>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7</a:t>
            </a:r>
          </a:p>
        </p:txBody>
      </p:sp>
      <p:pic>
        <p:nvPicPr>
          <p:cNvPr id="714757" name="Picture 2" descr="G:\For Merle\Chapter 8 - temperance\82277619 - arm and beer.jpg">
            <a:extLst>
              <a:ext uri="{FF2B5EF4-FFF2-40B4-BE49-F238E27FC236}">
                <a16:creationId xmlns:a16="http://schemas.microsoft.com/office/drawing/2014/main" xmlns="" id="{E3C55350-DA2A-4AAF-A5F1-5957C60A2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6" y="1752601"/>
            <a:ext cx="7527925"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Title 1">
            <a:extLst>
              <a:ext uri="{FF2B5EF4-FFF2-40B4-BE49-F238E27FC236}">
                <a16:creationId xmlns:a16="http://schemas.microsoft.com/office/drawing/2014/main" xmlns="" id="{9C02E497-DAC3-4B55-8790-65815F2F6171}"/>
              </a:ext>
            </a:extLst>
          </p:cNvPr>
          <p:cNvSpPr>
            <a:spLocks noGrp="1" noChangeArrowheads="1"/>
          </p:cNvSpPr>
          <p:nvPr>
            <p:ph type="title"/>
          </p:nvPr>
        </p:nvSpPr>
        <p:spPr>
          <a:xfrm>
            <a:off x="1981200" y="152400"/>
            <a:ext cx="8229600" cy="1143000"/>
          </a:xfrm>
        </p:spPr>
        <p:txBody>
          <a:bodyPr>
            <a:normAutofit fontScale="90000"/>
          </a:bodyPr>
          <a:lstStyle/>
          <a:p>
            <a:pPr eaLnBrk="1" hangingPunct="1"/>
            <a:r>
              <a:rPr lang="en-US" altLang="fr-FR">
                <a:ln>
                  <a:noFill/>
                </a:ln>
              </a:rPr>
              <a:t>Alcohol consumption and global health</a:t>
            </a:r>
          </a:p>
        </p:txBody>
      </p:sp>
      <p:sp>
        <p:nvSpPr>
          <p:cNvPr id="716803" name="Footer Placeholder 3">
            <a:extLst>
              <a:ext uri="{FF2B5EF4-FFF2-40B4-BE49-F238E27FC236}">
                <a16:creationId xmlns:a16="http://schemas.microsoft.com/office/drawing/2014/main" xmlns="" id="{FFE62F66-D06F-4355-B464-9195A073DE8F}"/>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16804" name="Slide Number Placeholder 4">
            <a:extLst>
              <a:ext uri="{FF2B5EF4-FFF2-40B4-BE49-F238E27FC236}">
                <a16:creationId xmlns:a16="http://schemas.microsoft.com/office/drawing/2014/main" xmlns="" id="{C526C2EB-110B-4948-B195-D150006DA23D}"/>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8</a:t>
            </a:r>
          </a:p>
        </p:txBody>
      </p:sp>
      <p:pic>
        <p:nvPicPr>
          <p:cNvPr id="716805" name="Picture 2" descr="G:\For Merle\Chapter 8 - temperance\56676440 - glass of wine.jpg">
            <a:extLst>
              <a:ext uri="{FF2B5EF4-FFF2-40B4-BE49-F238E27FC236}">
                <a16:creationId xmlns:a16="http://schemas.microsoft.com/office/drawing/2014/main" xmlns="" id="{552F5EA8-C62C-4831-8E0F-87B4DC554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371600"/>
            <a:ext cx="457200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Title 1">
            <a:extLst>
              <a:ext uri="{FF2B5EF4-FFF2-40B4-BE49-F238E27FC236}">
                <a16:creationId xmlns:a16="http://schemas.microsoft.com/office/drawing/2014/main" xmlns="" id="{27C7D23C-D47C-4464-9EE1-EB7199C9E364}"/>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Binge drinking is increasing</a:t>
            </a:r>
          </a:p>
        </p:txBody>
      </p:sp>
      <p:sp>
        <p:nvSpPr>
          <p:cNvPr id="718851" name="Footer Placeholder 3">
            <a:extLst>
              <a:ext uri="{FF2B5EF4-FFF2-40B4-BE49-F238E27FC236}">
                <a16:creationId xmlns:a16="http://schemas.microsoft.com/office/drawing/2014/main" xmlns="" id="{4586DCE4-81C8-4648-A602-1826AFEFCBD3}"/>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18852" name="Slide Number Placeholder 4">
            <a:extLst>
              <a:ext uri="{FF2B5EF4-FFF2-40B4-BE49-F238E27FC236}">
                <a16:creationId xmlns:a16="http://schemas.microsoft.com/office/drawing/2014/main" xmlns="" id="{09419F5C-38C4-42AB-9C0F-98934003E053}"/>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9</a:t>
            </a:r>
          </a:p>
        </p:txBody>
      </p:sp>
      <p:pic>
        <p:nvPicPr>
          <p:cNvPr id="718853" name="Picture 2" descr="C:\Users\thomasn\Downloads\200345802-001.jpg">
            <a:extLst>
              <a:ext uri="{FF2B5EF4-FFF2-40B4-BE49-F238E27FC236}">
                <a16:creationId xmlns:a16="http://schemas.microsoft.com/office/drawing/2014/main" xmlns="" id="{870C22D3-7502-49DE-9ED7-D656AE5AB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75565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Title 1">
            <a:extLst>
              <a:ext uri="{FF2B5EF4-FFF2-40B4-BE49-F238E27FC236}">
                <a16:creationId xmlns:a16="http://schemas.microsoft.com/office/drawing/2014/main" xmlns="" id="{AD77CB3F-C28C-4F5F-81E4-17B6E60A78E3}"/>
              </a:ext>
            </a:extLst>
          </p:cNvPr>
          <p:cNvSpPr>
            <a:spLocks noGrp="1" noChangeArrowheads="1"/>
          </p:cNvSpPr>
          <p:nvPr>
            <p:ph type="title"/>
          </p:nvPr>
        </p:nvSpPr>
        <p:spPr>
          <a:xfrm>
            <a:off x="1981200" y="152400"/>
            <a:ext cx="8229600" cy="1143000"/>
          </a:xfrm>
        </p:spPr>
        <p:txBody>
          <a:bodyPr/>
          <a:lstStyle/>
          <a:p>
            <a:pPr eaLnBrk="1" hangingPunct="1"/>
            <a:r>
              <a:rPr lang="en-US" altLang="fr-FR">
                <a:ln>
                  <a:noFill/>
                </a:ln>
              </a:rPr>
              <a:t>Alcohol…is dangerous</a:t>
            </a:r>
          </a:p>
        </p:txBody>
      </p:sp>
      <p:sp>
        <p:nvSpPr>
          <p:cNvPr id="720899" name="Footer Placeholder 3">
            <a:extLst>
              <a:ext uri="{FF2B5EF4-FFF2-40B4-BE49-F238E27FC236}">
                <a16:creationId xmlns:a16="http://schemas.microsoft.com/office/drawing/2014/main" xmlns="" id="{3A8B7652-808D-4BE0-8E18-4763CAF17E71}"/>
              </a:ext>
            </a:extLst>
          </p:cNvPr>
          <p:cNvSpPr>
            <a:spLocks noGrp="1"/>
          </p:cNvSpPr>
          <p:nvPr>
            <p:ph type="ftr" sz="quarter" idx="11"/>
          </p:nvPr>
        </p:nvSpPr>
        <p:spPr bwMode="auto">
          <a:xfrm>
            <a:off x="7880350" y="5961063"/>
            <a:ext cx="114935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r"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CELEBRATIONS®</a:t>
            </a:r>
          </a:p>
        </p:txBody>
      </p:sp>
      <p:sp>
        <p:nvSpPr>
          <p:cNvPr id="720900" name="Slide Number Placeholder 4">
            <a:extLst>
              <a:ext uri="{FF2B5EF4-FFF2-40B4-BE49-F238E27FC236}">
                <a16:creationId xmlns:a16="http://schemas.microsoft.com/office/drawing/2014/main" xmlns="" id="{4AA95D5D-7699-473F-BDA7-094F8577FE62}"/>
              </a:ext>
            </a:extLst>
          </p:cNvPr>
          <p:cNvSpPr>
            <a:spLocks noGrp="1"/>
          </p:cNvSpPr>
          <p:nvPr>
            <p:ph type="sldNum" sz="quarter" idx="12"/>
          </p:nvPr>
        </p:nvSpPr>
        <p:spPr bwMode="auto">
          <a:xfrm>
            <a:off x="2700338" y="5961063"/>
            <a:ext cx="5105400" cy="27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spcAft>
                <a:spcPts val="600"/>
              </a:spcAft>
              <a:buClr>
                <a:schemeClr val="accent1"/>
              </a:buClr>
              <a:buSzPct val="115000"/>
              <a:buFont typeface="Arial" panose="020B0604020202020204" pitchFamily="34" charset="0"/>
              <a:buChar char="•"/>
              <a:defRPr sz="2400">
                <a:solidFill>
                  <a:srgbClr val="262626"/>
                </a:solidFill>
                <a:latin typeface="Garamond" panose="02020404030301010803" pitchFamily="18" charset="0"/>
              </a:defRPr>
            </a:lvl1pPr>
            <a:lvl2pPr marL="742950" indent="-285750">
              <a:spcBef>
                <a:spcPct val="20000"/>
              </a:spcBef>
              <a:spcAft>
                <a:spcPts val="600"/>
              </a:spcAft>
              <a:buClr>
                <a:schemeClr val="accent1"/>
              </a:buClr>
              <a:buSzPct val="115000"/>
              <a:buFont typeface="Arial" panose="020B0604020202020204" pitchFamily="34" charset="0"/>
              <a:buChar char="•"/>
              <a:defRPr sz="2000">
                <a:solidFill>
                  <a:srgbClr val="262626"/>
                </a:solidFill>
                <a:latin typeface="Garamond" panose="02020404030301010803" pitchFamily="18" charset="0"/>
              </a:defRPr>
            </a:lvl2pPr>
            <a:lvl3pPr marL="1143000" indent="-228600">
              <a:spcBef>
                <a:spcPct val="20000"/>
              </a:spcBef>
              <a:spcAft>
                <a:spcPts val="600"/>
              </a:spcAft>
              <a:buClr>
                <a:schemeClr val="accent1"/>
              </a:buClr>
              <a:buSzPct val="115000"/>
              <a:buFont typeface="Arial" panose="020B0604020202020204" pitchFamily="34" charset="0"/>
              <a:buChar char="•"/>
              <a:defRPr>
                <a:solidFill>
                  <a:srgbClr val="262626"/>
                </a:solidFill>
                <a:latin typeface="Garamond" panose="02020404030301010803" pitchFamily="18" charset="0"/>
              </a:defRPr>
            </a:lvl3pPr>
            <a:lvl4pPr marL="1600200" indent="-228600">
              <a:spcBef>
                <a:spcPct val="20000"/>
              </a:spcBef>
              <a:spcAft>
                <a:spcPts val="600"/>
              </a:spcAft>
              <a:buClr>
                <a:schemeClr val="accent1"/>
              </a:buClr>
              <a:buSzPct val="115000"/>
              <a:buFont typeface="Arial" panose="020B0604020202020204" pitchFamily="34" charset="0"/>
              <a:buChar char="•"/>
              <a:defRPr sz="1600">
                <a:solidFill>
                  <a:srgbClr val="262626"/>
                </a:solidFill>
                <a:latin typeface="Garamond" panose="02020404030301010803" pitchFamily="18" charset="0"/>
              </a:defRPr>
            </a:lvl4pPr>
            <a:lvl5pPr marL="2057400" indent="-22860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5pPr>
            <a:lvl6pPr marL="25146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6pPr>
            <a:lvl7pPr marL="29718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7pPr>
            <a:lvl8pPr marL="34290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8pPr>
            <a:lvl9pPr marL="3886200" indent="-228600" defTabSz="457200" eaLnBrk="0" fontAlgn="base" hangingPunct="0">
              <a:spcBef>
                <a:spcPct val="20000"/>
              </a:spcBef>
              <a:spcAft>
                <a:spcPts val="600"/>
              </a:spcAft>
              <a:buClr>
                <a:schemeClr val="accent1"/>
              </a:buClr>
              <a:buSzPct val="115000"/>
              <a:buFont typeface="Arial" panose="020B0604020202020204" pitchFamily="34" charset="0"/>
              <a:buChar char="•"/>
              <a:defRPr sz="1400">
                <a:solidFill>
                  <a:srgbClr val="262626"/>
                </a:solidFill>
                <a:latin typeface="Garamond" panose="02020404030301010803" pitchFamily="18" charset="0"/>
              </a:defRPr>
            </a:lvl9pPr>
          </a:lstStyle>
          <a:p>
            <a:pPr algn="l" fontAlgn="base">
              <a:spcBef>
                <a:spcPct val="0"/>
              </a:spcBef>
              <a:spcAft>
                <a:spcPct val="0"/>
              </a:spcAft>
              <a:buClrTx/>
              <a:buSzTx/>
              <a:buFontTx/>
              <a:buNone/>
            </a:pPr>
            <a:r>
              <a:rPr lang="en-US" altLang="fr-FR" sz="1200">
                <a:solidFill>
                  <a:srgbClr val="FFFFFF"/>
                </a:solidFill>
                <a:latin typeface="Humanst521 BT" charset="0"/>
                <a:ea typeface="MS PGothic" panose="020B0600070205080204" pitchFamily="34" charset="-128"/>
              </a:rPr>
              <a:t>Temperance  10</a:t>
            </a:r>
          </a:p>
        </p:txBody>
      </p:sp>
      <p:pic>
        <p:nvPicPr>
          <p:cNvPr id="720901" name="Picture 2" descr="C:\Users\thomasn\Pictures\Thinkstock hmpix4\Thinkstock Nancy\Hands, feet, mouth, ears etc\96650749.jpg">
            <a:extLst>
              <a:ext uri="{FF2B5EF4-FFF2-40B4-BE49-F238E27FC236}">
                <a16:creationId xmlns:a16="http://schemas.microsoft.com/office/drawing/2014/main" xmlns="" id="{9DE2B345-F964-4B3C-AD8A-35FD5E15D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889" y="1219201"/>
            <a:ext cx="6118225"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3503</Words>
  <Application>Microsoft Macintosh PowerPoint</Application>
  <PresentationFormat>Widescreen</PresentationFormat>
  <Paragraphs>225</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Calibri</vt:lpstr>
      <vt:lpstr>Calibri Light</vt:lpstr>
      <vt:lpstr>Humanst521 BT</vt:lpstr>
      <vt:lpstr>MS PGothic</vt:lpstr>
      <vt:lpstr>Arial</vt:lpstr>
      <vt:lpstr>Thème Office</vt:lpstr>
      <vt:lpstr>Celebrating temperance</vt:lpstr>
      <vt:lpstr>“I can control alcohol and tobacco!”</vt:lpstr>
      <vt:lpstr>The meaning of “Temperance”</vt:lpstr>
      <vt:lpstr>Use judiciously that which is healthful</vt:lpstr>
      <vt:lpstr>Is my own life in balance?</vt:lpstr>
      <vt:lpstr>Many regard destructive habits  as desirable</vt:lpstr>
      <vt:lpstr>Alcohol consumption and global health</vt:lpstr>
      <vt:lpstr>Binge drinking is increasing</vt:lpstr>
      <vt:lpstr>Alcohol…is dangerous</vt:lpstr>
      <vt:lpstr>Risks of alcohol addiction</vt:lpstr>
      <vt:lpstr>Alcohol and cancer</vt:lpstr>
      <vt:lpstr>Alcohol linked to breast cancer  and colon cancer</vt:lpstr>
      <vt:lpstr>Alcohol and safety</vt:lpstr>
      <vt:lpstr>Alcohol and heart health</vt:lpstr>
      <vt:lpstr>Daily exercise and a healthful diet</vt:lpstr>
      <vt:lpstr>Killer tobacco</vt:lpstr>
      <vt:lpstr>PowerPoint Presentation</vt:lpstr>
      <vt:lpstr>Tobacco is a gradual killer</vt:lpstr>
      <vt:lpstr>Tobacco, a “gateway drug”</vt:lpstr>
      <vt:lpstr>Avoid all things harmful!</vt:lpstr>
      <vt:lpstr>True balance in living</vt:lpstr>
      <vt:lpstr>PowerPoint Presentation</vt:lpstr>
      <vt:lpstr>LIFE APPLICATION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Celebrating temperance</dc:title>
  <dc:creator>Vieira Muzola</dc:creator>
  <cp:lastModifiedBy>Microsoft Office User</cp:lastModifiedBy>
  <cp:revision>1</cp:revision>
  <dcterms:created xsi:type="dcterms:W3CDTF">2020-04-03T11:08:03Z</dcterms:created>
  <dcterms:modified xsi:type="dcterms:W3CDTF">2021-08-09T07:04:10Z</dcterms:modified>
</cp:coreProperties>
</file>